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1"/>
  </p:sldMasterIdLst>
  <p:notesMasterIdLst>
    <p:notesMasterId r:id="rId16"/>
  </p:notesMasterIdLst>
  <p:handoutMasterIdLst>
    <p:handoutMasterId r:id="rId17"/>
  </p:handoutMasterIdLst>
  <p:sldIdLst>
    <p:sldId id="724" r:id="rId2"/>
    <p:sldId id="696" r:id="rId3"/>
    <p:sldId id="697" r:id="rId4"/>
    <p:sldId id="715" r:id="rId5"/>
    <p:sldId id="730" r:id="rId6"/>
    <p:sldId id="731" r:id="rId7"/>
    <p:sldId id="736" r:id="rId8"/>
    <p:sldId id="738" r:id="rId9"/>
    <p:sldId id="733" r:id="rId10"/>
    <p:sldId id="734" r:id="rId11"/>
    <p:sldId id="735" r:id="rId12"/>
    <p:sldId id="729" r:id="rId13"/>
    <p:sldId id="720" r:id="rId14"/>
    <p:sldId id="701" r:id="rId15"/>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52"/>
    <a:srgbClr val="CC3300"/>
    <a:srgbClr val="CC0066"/>
    <a:srgbClr val="660033"/>
    <a:srgbClr val="AD9600"/>
    <a:srgbClr val="800000"/>
    <a:srgbClr val="BEB34E"/>
    <a:srgbClr val="8E701A"/>
    <a:srgbClr val="CAC17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38832" autoAdjust="0"/>
  </p:normalViewPr>
  <p:slideViewPr>
    <p:cSldViewPr snapToGrid="0">
      <p:cViewPr>
        <p:scale>
          <a:sx n="43" d="100"/>
          <a:sy n="43" d="100"/>
        </p:scale>
        <p:origin x="-182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p:scale>
          <a:sx n="70" d="100"/>
          <a:sy n="70" d="100"/>
        </p:scale>
        <p:origin x="-2778"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263ED-0EEC-4B49-9A5B-4E6CEBDB1C8B}" type="doc">
      <dgm:prSet loTypeId="urn:microsoft.com/office/officeart/2005/8/layout/vList3#1" loCatId="list" qsTypeId="urn:microsoft.com/office/officeart/2005/8/quickstyle/3d2" qsCatId="3D" csTypeId="urn:microsoft.com/office/officeart/2005/8/colors/colorful1#1" csCatId="colorful" phldr="1"/>
      <dgm:spPr/>
    </dgm:pt>
    <dgm:pt modelId="{A7A9EC28-2E9C-4F34-95B4-1A2368F9C146}">
      <dgm:prSet phldrT="[Text]" custT="1"/>
      <dgm:spPr/>
      <dgm:t>
        <a:bodyPr/>
        <a:lstStyle/>
        <a:p>
          <a:pPr algn="l"/>
          <a:r>
            <a:rPr lang="en-AU" sz="1600" b="0" dirty="0" smtClean="0">
              <a:latin typeface="Arial" pitchFamily="34" charset="0"/>
              <a:cs typeface="Arial" pitchFamily="34" charset="0"/>
            </a:rPr>
            <a:t>Equitable and accessible workers’ compensation system for all stakeholders</a:t>
          </a:r>
          <a:endParaRPr lang="en-AU" sz="1600" b="0" dirty="0"/>
        </a:p>
      </dgm:t>
    </dgm:pt>
    <dgm:pt modelId="{D548B232-0B92-4114-9F59-6DE1F25FA060}" type="parTrans" cxnId="{D061455B-5413-4D5C-AF7A-3A89E01435D1}">
      <dgm:prSet/>
      <dgm:spPr/>
      <dgm:t>
        <a:bodyPr/>
        <a:lstStyle/>
        <a:p>
          <a:endParaRPr lang="en-AU"/>
        </a:p>
      </dgm:t>
    </dgm:pt>
    <dgm:pt modelId="{E8EF45A2-505B-48BC-B1EE-2308046E5613}" type="sibTrans" cxnId="{D061455B-5413-4D5C-AF7A-3A89E01435D1}">
      <dgm:prSet/>
      <dgm:spPr/>
      <dgm:t>
        <a:bodyPr/>
        <a:lstStyle/>
        <a:p>
          <a:endParaRPr lang="en-AU"/>
        </a:p>
      </dgm:t>
    </dgm:pt>
    <dgm:pt modelId="{1FAFDE1E-8F77-4F42-BAEF-E7B6D88CAE0D}">
      <dgm:prSet phldrT="[Text]" custT="1"/>
      <dgm:spPr/>
      <dgm:t>
        <a:bodyPr/>
        <a:lstStyle/>
        <a:p>
          <a:pPr algn="l"/>
          <a:r>
            <a:rPr lang="en-AU" sz="1600" dirty="0" smtClean="0">
              <a:latin typeface="Arial" pitchFamily="34" charset="0"/>
              <a:cs typeface="Arial" pitchFamily="34" charset="0"/>
            </a:rPr>
            <a:t>Reduce social and economic burden of having a work related injury or disease</a:t>
          </a:r>
          <a:endParaRPr lang="en-AU" sz="1600" dirty="0">
            <a:latin typeface="Arial" pitchFamily="34" charset="0"/>
            <a:cs typeface="Arial" pitchFamily="34" charset="0"/>
          </a:endParaRPr>
        </a:p>
      </dgm:t>
    </dgm:pt>
    <dgm:pt modelId="{61500176-ACDA-440E-AB56-BB9EBF5F8F1A}" type="parTrans" cxnId="{F0AB620A-C9A3-4327-BAA3-62EAC53CF2CE}">
      <dgm:prSet/>
      <dgm:spPr/>
      <dgm:t>
        <a:bodyPr/>
        <a:lstStyle/>
        <a:p>
          <a:endParaRPr lang="en-AU"/>
        </a:p>
      </dgm:t>
    </dgm:pt>
    <dgm:pt modelId="{3807C253-6CC2-470B-8469-0FE4D4D45231}" type="sibTrans" cxnId="{F0AB620A-C9A3-4327-BAA3-62EAC53CF2CE}">
      <dgm:prSet/>
      <dgm:spPr/>
      <dgm:t>
        <a:bodyPr/>
        <a:lstStyle/>
        <a:p>
          <a:endParaRPr lang="en-AU"/>
        </a:p>
      </dgm:t>
    </dgm:pt>
    <dgm:pt modelId="{AB16778D-94F7-47F5-A729-6843B6223F4D}">
      <dgm:prSet phldrT="[Text]" custT="1"/>
      <dgm:spPr/>
      <dgm:t>
        <a:bodyPr/>
        <a:lstStyle/>
        <a:p>
          <a:r>
            <a:rPr lang="en-AU" sz="1600">
              <a:latin typeface="Arial" pitchFamily="34" charset="0"/>
              <a:cs typeface="Arial" pitchFamily="34" charset="0"/>
            </a:rPr>
            <a:t>Return injured workers to suitable and sustainable employment as soon as is practicable</a:t>
          </a:r>
        </a:p>
      </dgm:t>
    </dgm:pt>
    <dgm:pt modelId="{F16283B2-8D36-4C2C-A7D5-087D8CF21E54}" type="parTrans" cxnId="{FAFA975E-49A2-46BE-A6FC-989CAFAC45AF}">
      <dgm:prSet/>
      <dgm:spPr/>
      <dgm:t>
        <a:bodyPr/>
        <a:lstStyle/>
        <a:p>
          <a:endParaRPr lang="en-AU"/>
        </a:p>
      </dgm:t>
    </dgm:pt>
    <dgm:pt modelId="{8E0FCD27-61B3-4225-A091-8C80E34B0929}" type="sibTrans" cxnId="{FAFA975E-49A2-46BE-A6FC-989CAFAC45AF}">
      <dgm:prSet/>
      <dgm:spPr/>
      <dgm:t>
        <a:bodyPr/>
        <a:lstStyle/>
        <a:p>
          <a:endParaRPr lang="en-AU"/>
        </a:p>
      </dgm:t>
    </dgm:pt>
    <dgm:pt modelId="{1C98DE72-A866-44FD-832E-D1FD61B1C213}" type="pres">
      <dgm:prSet presAssocID="{FBB263ED-0EEC-4B49-9A5B-4E6CEBDB1C8B}" presName="linearFlow" presStyleCnt="0">
        <dgm:presLayoutVars>
          <dgm:dir/>
          <dgm:resizeHandles val="exact"/>
        </dgm:presLayoutVars>
      </dgm:prSet>
      <dgm:spPr/>
    </dgm:pt>
    <dgm:pt modelId="{B96E0E0D-AF3D-49D8-8490-3D80F308C236}" type="pres">
      <dgm:prSet presAssocID="{A7A9EC28-2E9C-4F34-95B4-1A2368F9C146}" presName="composite" presStyleCnt="0"/>
      <dgm:spPr/>
    </dgm:pt>
    <dgm:pt modelId="{8FA61049-C871-426E-84A8-8D0511401744}" type="pres">
      <dgm:prSet presAssocID="{A7A9EC28-2E9C-4F34-95B4-1A2368F9C146}" presName="imgShp" presStyleLbl="fgImgPlace1" presStyleIdx="0" presStyleCnt="3"/>
      <dgm:spPr>
        <a:blipFill rotWithShape="0">
          <a:blip xmlns:r="http://schemas.openxmlformats.org/officeDocument/2006/relationships" r:embed="rId1"/>
          <a:stretch>
            <a:fillRect/>
          </a:stretch>
        </a:blipFill>
      </dgm:spPr>
    </dgm:pt>
    <dgm:pt modelId="{BA00DDF2-0DD1-4965-B8CE-01B13F931EE9}" type="pres">
      <dgm:prSet presAssocID="{A7A9EC28-2E9C-4F34-95B4-1A2368F9C146}" presName="txShp" presStyleLbl="node1" presStyleIdx="0" presStyleCnt="3" custScaleX="106842" custScaleY="116004">
        <dgm:presLayoutVars>
          <dgm:bulletEnabled val="1"/>
        </dgm:presLayoutVars>
      </dgm:prSet>
      <dgm:spPr/>
      <dgm:t>
        <a:bodyPr/>
        <a:lstStyle/>
        <a:p>
          <a:endParaRPr lang="en-AU"/>
        </a:p>
      </dgm:t>
    </dgm:pt>
    <dgm:pt modelId="{04393251-1E4C-46DE-9D78-04B131C524E3}" type="pres">
      <dgm:prSet presAssocID="{E8EF45A2-505B-48BC-B1EE-2308046E5613}" presName="spacing" presStyleCnt="0"/>
      <dgm:spPr/>
    </dgm:pt>
    <dgm:pt modelId="{2B1F12C9-6D17-427A-AB8F-8C2F8055A27E}" type="pres">
      <dgm:prSet presAssocID="{1FAFDE1E-8F77-4F42-BAEF-E7B6D88CAE0D}" presName="composite" presStyleCnt="0"/>
      <dgm:spPr/>
    </dgm:pt>
    <dgm:pt modelId="{2A0D31CC-0085-4F59-B921-4C379A8A65DC}" type="pres">
      <dgm:prSet presAssocID="{1FAFDE1E-8F77-4F42-BAEF-E7B6D88CAE0D}" presName="imgShp" presStyleLbl="fgImgPlace1" presStyleIdx="1" presStyleCnt="3"/>
      <dgm:spPr>
        <a:blipFill rotWithShape="0">
          <a:blip xmlns:r="http://schemas.openxmlformats.org/officeDocument/2006/relationships" r:embed="rId2"/>
          <a:stretch>
            <a:fillRect/>
          </a:stretch>
        </a:blipFill>
      </dgm:spPr>
    </dgm:pt>
    <dgm:pt modelId="{4D74EA7A-9EB1-4E55-A19C-27D8D5E73CA2}" type="pres">
      <dgm:prSet presAssocID="{1FAFDE1E-8F77-4F42-BAEF-E7B6D88CAE0D}" presName="txShp" presStyleLbl="node1" presStyleIdx="1" presStyleCnt="3" custScaleX="106288" custScaleY="115808">
        <dgm:presLayoutVars>
          <dgm:bulletEnabled val="1"/>
        </dgm:presLayoutVars>
      </dgm:prSet>
      <dgm:spPr/>
      <dgm:t>
        <a:bodyPr/>
        <a:lstStyle/>
        <a:p>
          <a:endParaRPr lang="en-AU"/>
        </a:p>
      </dgm:t>
    </dgm:pt>
    <dgm:pt modelId="{C2C366DB-097C-437D-8DF4-F1A1BAF0D502}" type="pres">
      <dgm:prSet presAssocID="{3807C253-6CC2-470B-8469-0FE4D4D45231}" presName="spacing" presStyleCnt="0"/>
      <dgm:spPr/>
    </dgm:pt>
    <dgm:pt modelId="{3D8125A9-3D5B-4106-9BD8-4C6068629DAD}" type="pres">
      <dgm:prSet presAssocID="{AB16778D-94F7-47F5-A729-6843B6223F4D}" presName="composite" presStyleCnt="0"/>
      <dgm:spPr/>
    </dgm:pt>
    <dgm:pt modelId="{E1E221D5-49D7-4838-B0EA-F1B10FB858FD}" type="pres">
      <dgm:prSet presAssocID="{AB16778D-94F7-47F5-A729-6843B6223F4D}" presName="imgShp" presStyleLbl="fgImgPlace1" presStyleIdx="2" presStyleCnt="3"/>
      <dgm:spPr>
        <a:blipFill rotWithShape="0">
          <a:blip xmlns:r="http://schemas.openxmlformats.org/officeDocument/2006/relationships" r:embed="rId3"/>
          <a:stretch>
            <a:fillRect/>
          </a:stretch>
        </a:blipFill>
      </dgm:spPr>
    </dgm:pt>
    <dgm:pt modelId="{1E841E22-4134-4467-BD12-50ABD4A2F8E0}" type="pres">
      <dgm:prSet presAssocID="{AB16778D-94F7-47F5-A729-6843B6223F4D}" presName="txShp" presStyleLbl="node1" presStyleIdx="2" presStyleCnt="3" custScaleX="103913" custScaleY="122971">
        <dgm:presLayoutVars>
          <dgm:bulletEnabled val="1"/>
        </dgm:presLayoutVars>
      </dgm:prSet>
      <dgm:spPr/>
      <dgm:t>
        <a:bodyPr/>
        <a:lstStyle/>
        <a:p>
          <a:endParaRPr lang="en-AU"/>
        </a:p>
      </dgm:t>
    </dgm:pt>
  </dgm:ptLst>
  <dgm:cxnLst>
    <dgm:cxn modelId="{C9BAB79B-0D06-4336-A2C7-E3C7C9FE896D}" type="presOf" srcId="{AB16778D-94F7-47F5-A729-6843B6223F4D}" destId="{1E841E22-4134-4467-BD12-50ABD4A2F8E0}" srcOrd="0" destOrd="0" presId="urn:microsoft.com/office/officeart/2005/8/layout/vList3#1"/>
    <dgm:cxn modelId="{A9431694-55E3-4D82-9C01-30536CE15200}" type="presOf" srcId="{A7A9EC28-2E9C-4F34-95B4-1A2368F9C146}" destId="{BA00DDF2-0DD1-4965-B8CE-01B13F931EE9}" srcOrd="0" destOrd="0" presId="urn:microsoft.com/office/officeart/2005/8/layout/vList3#1"/>
    <dgm:cxn modelId="{D061455B-5413-4D5C-AF7A-3A89E01435D1}" srcId="{FBB263ED-0EEC-4B49-9A5B-4E6CEBDB1C8B}" destId="{A7A9EC28-2E9C-4F34-95B4-1A2368F9C146}" srcOrd="0" destOrd="0" parTransId="{D548B232-0B92-4114-9F59-6DE1F25FA060}" sibTransId="{E8EF45A2-505B-48BC-B1EE-2308046E5613}"/>
    <dgm:cxn modelId="{1FC379B2-BCED-44D5-9294-BA6893EF8299}" type="presOf" srcId="{1FAFDE1E-8F77-4F42-BAEF-E7B6D88CAE0D}" destId="{4D74EA7A-9EB1-4E55-A19C-27D8D5E73CA2}" srcOrd="0" destOrd="0" presId="urn:microsoft.com/office/officeart/2005/8/layout/vList3#1"/>
    <dgm:cxn modelId="{A78832C8-6041-4A1D-AE0A-804D38898EF4}" type="presOf" srcId="{FBB263ED-0EEC-4B49-9A5B-4E6CEBDB1C8B}" destId="{1C98DE72-A866-44FD-832E-D1FD61B1C213}" srcOrd="0" destOrd="0" presId="urn:microsoft.com/office/officeart/2005/8/layout/vList3#1"/>
    <dgm:cxn modelId="{FAFA975E-49A2-46BE-A6FC-989CAFAC45AF}" srcId="{FBB263ED-0EEC-4B49-9A5B-4E6CEBDB1C8B}" destId="{AB16778D-94F7-47F5-A729-6843B6223F4D}" srcOrd="2" destOrd="0" parTransId="{F16283B2-8D36-4C2C-A7D5-087D8CF21E54}" sibTransId="{8E0FCD27-61B3-4225-A091-8C80E34B0929}"/>
    <dgm:cxn modelId="{F0AB620A-C9A3-4327-BAA3-62EAC53CF2CE}" srcId="{FBB263ED-0EEC-4B49-9A5B-4E6CEBDB1C8B}" destId="{1FAFDE1E-8F77-4F42-BAEF-E7B6D88CAE0D}" srcOrd="1" destOrd="0" parTransId="{61500176-ACDA-440E-AB56-BB9EBF5F8F1A}" sibTransId="{3807C253-6CC2-470B-8469-0FE4D4D45231}"/>
    <dgm:cxn modelId="{8FA8738B-5B3A-4742-AB27-BE9C97BB9F4C}" type="presParOf" srcId="{1C98DE72-A866-44FD-832E-D1FD61B1C213}" destId="{B96E0E0D-AF3D-49D8-8490-3D80F308C236}" srcOrd="0" destOrd="0" presId="urn:microsoft.com/office/officeart/2005/8/layout/vList3#1"/>
    <dgm:cxn modelId="{80A93DC2-A9AC-4C6F-9453-C50CA0BB24C5}" type="presParOf" srcId="{B96E0E0D-AF3D-49D8-8490-3D80F308C236}" destId="{8FA61049-C871-426E-84A8-8D0511401744}" srcOrd="0" destOrd="0" presId="urn:microsoft.com/office/officeart/2005/8/layout/vList3#1"/>
    <dgm:cxn modelId="{F95B9F02-2F49-4CB3-AFFB-EFAD3B79A6BC}" type="presParOf" srcId="{B96E0E0D-AF3D-49D8-8490-3D80F308C236}" destId="{BA00DDF2-0DD1-4965-B8CE-01B13F931EE9}" srcOrd="1" destOrd="0" presId="urn:microsoft.com/office/officeart/2005/8/layout/vList3#1"/>
    <dgm:cxn modelId="{57B2DF20-AD90-4CE2-8FDB-BC2D0CBB2934}" type="presParOf" srcId="{1C98DE72-A866-44FD-832E-D1FD61B1C213}" destId="{04393251-1E4C-46DE-9D78-04B131C524E3}" srcOrd="1" destOrd="0" presId="urn:microsoft.com/office/officeart/2005/8/layout/vList3#1"/>
    <dgm:cxn modelId="{BE7CB01B-8912-4DCF-8574-0FE4D89B277E}" type="presParOf" srcId="{1C98DE72-A866-44FD-832E-D1FD61B1C213}" destId="{2B1F12C9-6D17-427A-AB8F-8C2F8055A27E}" srcOrd="2" destOrd="0" presId="urn:microsoft.com/office/officeart/2005/8/layout/vList3#1"/>
    <dgm:cxn modelId="{1BCFC728-82E6-4ECC-A417-DF613094F25C}" type="presParOf" srcId="{2B1F12C9-6D17-427A-AB8F-8C2F8055A27E}" destId="{2A0D31CC-0085-4F59-B921-4C379A8A65DC}" srcOrd="0" destOrd="0" presId="urn:microsoft.com/office/officeart/2005/8/layout/vList3#1"/>
    <dgm:cxn modelId="{FCD6B9B3-3ACD-4C01-9E39-155AEB42725B}" type="presParOf" srcId="{2B1F12C9-6D17-427A-AB8F-8C2F8055A27E}" destId="{4D74EA7A-9EB1-4E55-A19C-27D8D5E73CA2}" srcOrd="1" destOrd="0" presId="urn:microsoft.com/office/officeart/2005/8/layout/vList3#1"/>
    <dgm:cxn modelId="{66D3C0A4-361F-4679-A900-566D8F6FF063}" type="presParOf" srcId="{1C98DE72-A866-44FD-832E-D1FD61B1C213}" destId="{C2C366DB-097C-437D-8DF4-F1A1BAF0D502}" srcOrd="3" destOrd="0" presId="urn:microsoft.com/office/officeart/2005/8/layout/vList3#1"/>
    <dgm:cxn modelId="{E46071C9-6C35-4A30-BE0A-E02AD9582EB0}" type="presParOf" srcId="{1C98DE72-A866-44FD-832E-D1FD61B1C213}" destId="{3D8125A9-3D5B-4106-9BD8-4C6068629DAD}" srcOrd="4" destOrd="0" presId="urn:microsoft.com/office/officeart/2005/8/layout/vList3#1"/>
    <dgm:cxn modelId="{3E75CBF5-4E3A-4FB9-A749-BCFEC02ACA7F}" type="presParOf" srcId="{3D8125A9-3D5B-4106-9BD8-4C6068629DAD}" destId="{E1E221D5-49D7-4838-B0EA-F1B10FB858FD}" srcOrd="0" destOrd="0" presId="urn:microsoft.com/office/officeart/2005/8/layout/vList3#1"/>
    <dgm:cxn modelId="{713C0D4F-C412-4737-83CC-E8B9425C29AD}" type="presParOf" srcId="{3D8125A9-3D5B-4106-9BD8-4C6068629DAD}" destId="{1E841E22-4134-4467-BD12-50ABD4A2F8E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BA5ED-BDBF-4CE8-AC04-D9E34E4342BC}" type="doc">
      <dgm:prSet loTypeId="urn:microsoft.com/office/officeart/2005/8/layout/radial4" loCatId="relationship" qsTypeId="urn:microsoft.com/office/officeart/2005/8/quickstyle/3d2" qsCatId="3D" csTypeId="urn:microsoft.com/office/officeart/2005/8/colors/colorful1#2" csCatId="colorful" phldr="1"/>
      <dgm:spPr/>
      <dgm:t>
        <a:bodyPr/>
        <a:lstStyle/>
        <a:p>
          <a:endParaRPr lang="en-AU"/>
        </a:p>
      </dgm:t>
    </dgm:pt>
    <dgm:pt modelId="{0BCB2505-E16C-435F-81AD-C8B0244A882D}">
      <dgm:prSet phldrT="[Text]" custT="1"/>
      <dgm:spPr/>
      <dgm:t>
        <a:bodyPr/>
        <a:lstStyle/>
        <a:p>
          <a:pPr>
            <a:spcAft>
              <a:spcPts val="0"/>
            </a:spcAft>
          </a:pPr>
          <a:r>
            <a:rPr lang="en-AU" sz="1600" dirty="0">
              <a:latin typeface="Arial" pitchFamily="34" charset="0"/>
              <a:cs typeface="Arial" pitchFamily="34" charset="0"/>
            </a:rPr>
            <a:t>Reasons for not returning to work</a:t>
          </a:r>
        </a:p>
      </dgm:t>
    </dgm:pt>
    <dgm:pt modelId="{4E6DADF6-72D6-4726-A7E3-B4690F006832}" type="parTrans" cxnId="{BB642B22-45B9-4165-93AB-9B2C25D49B90}">
      <dgm:prSet/>
      <dgm:spPr/>
      <dgm:t>
        <a:bodyPr/>
        <a:lstStyle/>
        <a:p>
          <a:endParaRPr lang="en-AU"/>
        </a:p>
      </dgm:t>
    </dgm:pt>
    <dgm:pt modelId="{A7B17C6E-B00D-4D14-B01A-A948AB24F3CC}" type="sibTrans" cxnId="{BB642B22-45B9-4165-93AB-9B2C25D49B90}">
      <dgm:prSet/>
      <dgm:spPr/>
      <dgm:t>
        <a:bodyPr/>
        <a:lstStyle/>
        <a:p>
          <a:endParaRPr lang="en-AU"/>
        </a:p>
      </dgm:t>
    </dgm:pt>
    <dgm:pt modelId="{ADFA37D7-ED78-4957-9CF7-D68FD6025FBE}">
      <dgm:prSet phldrT="[Text]" custT="1"/>
      <dgm:spPr/>
      <dgm:t>
        <a:bodyPr/>
        <a:lstStyle/>
        <a:p>
          <a:r>
            <a:rPr lang="en-AU" sz="1600" dirty="0">
              <a:latin typeface="Arial" pitchFamily="34" charset="0"/>
              <a:cs typeface="Arial" pitchFamily="34" charset="0"/>
            </a:rPr>
            <a:t>Not recovered from work related injury</a:t>
          </a:r>
        </a:p>
      </dgm:t>
    </dgm:pt>
    <dgm:pt modelId="{7538141F-BF5C-43BC-BCA7-796CCBB8760D}" type="parTrans" cxnId="{EDE82732-2500-4383-99DD-E17D1CB51B49}">
      <dgm:prSet/>
      <dgm:spPr/>
      <dgm:t>
        <a:bodyPr/>
        <a:lstStyle/>
        <a:p>
          <a:endParaRPr lang="en-AU"/>
        </a:p>
      </dgm:t>
    </dgm:pt>
    <dgm:pt modelId="{458EA848-1D25-4104-BDA6-25F88BE7E4A2}" type="sibTrans" cxnId="{EDE82732-2500-4383-99DD-E17D1CB51B49}">
      <dgm:prSet/>
      <dgm:spPr/>
      <dgm:t>
        <a:bodyPr/>
        <a:lstStyle/>
        <a:p>
          <a:endParaRPr lang="en-AU"/>
        </a:p>
      </dgm:t>
    </dgm:pt>
    <dgm:pt modelId="{F360CC93-412D-4814-AB58-0FF3A6CAE8AA}">
      <dgm:prSet phldrT="[Text]" custT="1"/>
      <dgm:spPr/>
      <dgm:t>
        <a:bodyPr/>
        <a:lstStyle/>
        <a:p>
          <a:r>
            <a:rPr lang="en-AU" sz="1600" dirty="0">
              <a:latin typeface="Arial" pitchFamily="34" charset="0"/>
              <a:cs typeface="Arial" pitchFamily="34" charset="0"/>
            </a:rPr>
            <a:t>Psychological reasons</a:t>
          </a:r>
        </a:p>
      </dgm:t>
    </dgm:pt>
    <dgm:pt modelId="{94B50CEF-769E-4413-88E5-0E66AE1B928F}" type="parTrans" cxnId="{BD85DE29-BC8D-41C9-86E1-767B05121707}">
      <dgm:prSet/>
      <dgm:spPr/>
      <dgm:t>
        <a:bodyPr/>
        <a:lstStyle/>
        <a:p>
          <a:endParaRPr lang="en-AU"/>
        </a:p>
      </dgm:t>
    </dgm:pt>
    <dgm:pt modelId="{8AB41EAA-3E96-4082-95D5-1A90C1599152}" type="sibTrans" cxnId="{BD85DE29-BC8D-41C9-86E1-767B05121707}">
      <dgm:prSet/>
      <dgm:spPr/>
      <dgm:t>
        <a:bodyPr/>
        <a:lstStyle/>
        <a:p>
          <a:endParaRPr lang="en-AU"/>
        </a:p>
      </dgm:t>
    </dgm:pt>
    <dgm:pt modelId="{C6DCC820-E487-448E-8562-0EE73D11D7A7}">
      <dgm:prSet phldrT="[Text]" custT="1"/>
      <dgm:spPr/>
      <dgm:t>
        <a:bodyPr/>
        <a:lstStyle/>
        <a:p>
          <a:r>
            <a:rPr lang="en-AU" sz="1600" dirty="0">
              <a:latin typeface="Arial" pitchFamily="34" charset="0"/>
              <a:cs typeface="Arial" pitchFamily="34" charset="0"/>
            </a:rPr>
            <a:t>Left employment voluntarily </a:t>
          </a:r>
          <a:r>
            <a:rPr lang="en-AU" sz="1600" dirty="0" smtClean="0">
              <a:latin typeface="Arial" pitchFamily="34" charset="0"/>
              <a:cs typeface="Arial" pitchFamily="34" charset="0"/>
            </a:rPr>
            <a:t>(e.g. study)</a:t>
          </a:r>
          <a:endParaRPr lang="en-AU" sz="1600" dirty="0">
            <a:latin typeface="Arial" pitchFamily="34" charset="0"/>
            <a:cs typeface="Arial" pitchFamily="34" charset="0"/>
          </a:endParaRPr>
        </a:p>
      </dgm:t>
    </dgm:pt>
    <dgm:pt modelId="{7E8CD61A-B09E-462E-BA4B-6BC0F343E3D7}" type="parTrans" cxnId="{52A63299-B7A1-4A44-ADBB-D397BDA02936}">
      <dgm:prSet/>
      <dgm:spPr/>
      <dgm:t>
        <a:bodyPr/>
        <a:lstStyle/>
        <a:p>
          <a:endParaRPr lang="en-AU"/>
        </a:p>
      </dgm:t>
    </dgm:pt>
    <dgm:pt modelId="{4DA1953A-0DD0-46D3-8EC1-B844764CA473}" type="sibTrans" cxnId="{52A63299-B7A1-4A44-ADBB-D397BDA02936}">
      <dgm:prSet/>
      <dgm:spPr/>
      <dgm:t>
        <a:bodyPr/>
        <a:lstStyle/>
        <a:p>
          <a:endParaRPr lang="en-AU"/>
        </a:p>
      </dgm:t>
    </dgm:pt>
    <dgm:pt modelId="{15129810-D746-43DE-A16C-3779020BAEB5}">
      <dgm:prSet phldrT="[Text]" custT="1"/>
      <dgm:spPr>
        <a:solidFill>
          <a:schemeClr val="accent6"/>
        </a:solidFill>
      </dgm:spPr>
      <dgm:t>
        <a:bodyPr/>
        <a:lstStyle/>
        <a:p>
          <a:r>
            <a:rPr lang="en-AU" sz="1600" dirty="0">
              <a:latin typeface="Arial" pitchFamily="34" charset="0"/>
              <a:cs typeface="Arial" pitchFamily="34" charset="0"/>
            </a:rPr>
            <a:t>Retrenched</a:t>
          </a:r>
          <a:r>
            <a:rPr lang="en-AU" sz="1600" dirty="0" smtClean="0">
              <a:latin typeface="Arial" pitchFamily="34" charset="0"/>
              <a:cs typeface="Arial" pitchFamily="34" charset="0"/>
            </a:rPr>
            <a:t>/ dismissed</a:t>
          </a:r>
          <a:endParaRPr lang="en-AU" sz="1600" dirty="0">
            <a:latin typeface="Arial" pitchFamily="34" charset="0"/>
            <a:cs typeface="Arial" pitchFamily="34" charset="0"/>
          </a:endParaRPr>
        </a:p>
      </dgm:t>
    </dgm:pt>
    <dgm:pt modelId="{87DF79DA-2DD4-4664-BB20-468A4152111B}" type="parTrans" cxnId="{8BDDA5D7-6114-4B97-9F19-904D84ABDA3B}">
      <dgm:prSet/>
      <dgm:spPr>
        <a:solidFill>
          <a:schemeClr val="accent6"/>
        </a:solidFill>
      </dgm:spPr>
      <dgm:t>
        <a:bodyPr/>
        <a:lstStyle/>
        <a:p>
          <a:endParaRPr lang="en-AU"/>
        </a:p>
      </dgm:t>
    </dgm:pt>
    <dgm:pt modelId="{B70A883E-FC28-4DEA-8FC6-DFE2EE0FD4FE}" type="sibTrans" cxnId="{8BDDA5D7-6114-4B97-9F19-904D84ABDA3B}">
      <dgm:prSet/>
      <dgm:spPr/>
      <dgm:t>
        <a:bodyPr/>
        <a:lstStyle/>
        <a:p>
          <a:endParaRPr lang="en-AU"/>
        </a:p>
      </dgm:t>
    </dgm:pt>
    <dgm:pt modelId="{DD2AE12D-5552-42C5-95A1-C65FEDF6F16B}" type="pres">
      <dgm:prSet presAssocID="{E7EBA5ED-BDBF-4CE8-AC04-D9E34E4342BC}" presName="cycle" presStyleCnt="0">
        <dgm:presLayoutVars>
          <dgm:chMax val="1"/>
          <dgm:dir/>
          <dgm:animLvl val="ctr"/>
          <dgm:resizeHandles val="exact"/>
        </dgm:presLayoutVars>
      </dgm:prSet>
      <dgm:spPr/>
      <dgm:t>
        <a:bodyPr/>
        <a:lstStyle/>
        <a:p>
          <a:endParaRPr lang="en-AU"/>
        </a:p>
      </dgm:t>
    </dgm:pt>
    <dgm:pt modelId="{96A0930D-A987-4B15-A063-B0145A0DC3C5}" type="pres">
      <dgm:prSet presAssocID="{0BCB2505-E16C-435F-81AD-C8B0244A882D}" presName="centerShape" presStyleLbl="node0" presStyleIdx="0" presStyleCnt="1"/>
      <dgm:spPr/>
      <dgm:t>
        <a:bodyPr/>
        <a:lstStyle/>
        <a:p>
          <a:endParaRPr lang="en-AU"/>
        </a:p>
      </dgm:t>
    </dgm:pt>
    <dgm:pt modelId="{A40DC955-4FC4-4558-AADF-47DA5C26A266}" type="pres">
      <dgm:prSet presAssocID="{7538141F-BF5C-43BC-BCA7-796CCBB8760D}" presName="parTrans" presStyleLbl="bgSibTrans2D1" presStyleIdx="0" presStyleCnt="4"/>
      <dgm:spPr/>
      <dgm:t>
        <a:bodyPr/>
        <a:lstStyle/>
        <a:p>
          <a:endParaRPr lang="en-AU"/>
        </a:p>
      </dgm:t>
    </dgm:pt>
    <dgm:pt modelId="{63B196E9-75DB-4A61-97C6-E81BDBB01EEF}" type="pres">
      <dgm:prSet presAssocID="{ADFA37D7-ED78-4957-9CF7-D68FD6025FBE}" presName="node" presStyleLbl="node1" presStyleIdx="0" presStyleCnt="4">
        <dgm:presLayoutVars>
          <dgm:bulletEnabled val="1"/>
        </dgm:presLayoutVars>
      </dgm:prSet>
      <dgm:spPr/>
      <dgm:t>
        <a:bodyPr/>
        <a:lstStyle/>
        <a:p>
          <a:endParaRPr lang="en-AU"/>
        </a:p>
      </dgm:t>
    </dgm:pt>
    <dgm:pt modelId="{C1BA69E2-D68D-4748-A387-33DBC38F6E5A}" type="pres">
      <dgm:prSet presAssocID="{94B50CEF-769E-4413-88E5-0E66AE1B928F}" presName="parTrans" presStyleLbl="bgSibTrans2D1" presStyleIdx="1" presStyleCnt="4"/>
      <dgm:spPr/>
      <dgm:t>
        <a:bodyPr/>
        <a:lstStyle/>
        <a:p>
          <a:endParaRPr lang="en-AU"/>
        </a:p>
      </dgm:t>
    </dgm:pt>
    <dgm:pt modelId="{773685FC-1CF7-4487-A8DA-7417B0D8282F}" type="pres">
      <dgm:prSet presAssocID="{F360CC93-412D-4814-AB58-0FF3A6CAE8AA}" presName="node" presStyleLbl="node1" presStyleIdx="1" presStyleCnt="4">
        <dgm:presLayoutVars>
          <dgm:bulletEnabled val="1"/>
        </dgm:presLayoutVars>
      </dgm:prSet>
      <dgm:spPr/>
      <dgm:t>
        <a:bodyPr/>
        <a:lstStyle/>
        <a:p>
          <a:endParaRPr lang="en-AU"/>
        </a:p>
      </dgm:t>
    </dgm:pt>
    <dgm:pt modelId="{E75FFCB7-F266-4341-8342-2686CB01B6E1}" type="pres">
      <dgm:prSet presAssocID="{7E8CD61A-B09E-462E-BA4B-6BC0F343E3D7}" presName="parTrans" presStyleLbl="bgSibTrans2D1" presStyleIdx="2" presStyleCnt="4"/>
      <dgm:spPr/>
      <dgm:t>
        <a:bodyPr/>
        <a:lstStyle/>
        <a:p>
          <a:endParaRPr lang="en-AU"/>
        </a:p>
      </dgm:t>
    </dgm:pt>
    <dgm:pt modelId="{DCFA4714-715E-44EB-BC2D-282A8897983C}" type="pres">
      <dgm:prSet presAssocID="{C6DCC820-E487-448E-8562-0EE73D11D7A7}" presName="node" presStyleLbl="node1" presStyleIdx="2" presStyleCnt="4">
        <dgm:presLayoutVars>
          <dgm:bulletEnabled val="1"/>
        </dgm:presLayoutVars>
      </dgm:prSet>
      <dgm:spPr/>
      <dgm:t>
        <a:bodyPr/>
        <a:lstStyle/>
        <a:p>
          <a:endParaRPr lang="en-AU"/>
        </a:p>
      </dgm:t>
    </dgm:pt>
    <dgm:pt modelId="{87CADE5B-749C-4AAC-994D-940B3D235077}" type="pres">
      <dgm:prSet presAssocID="{87DF79DA-2DD4-4664-BB20-468A4152111B}" presName="parTrans" presStyleLbl="bgSibTrans2D1" presStyleIdx="3" presStyleCnt="4"/>
      <dgm:spPr/>
      <dgm:t>
        <a:bodyPr/>
        <a:lstStyle/>
        <a:p>
          <a:endParaRPr lang="en-AU"/>
        </a:p>
      </dgm:t>
    </dgm:pt>
    <dgm:pt modelId="{342ABCA6-0C21-41C6-AC30-4FD11389D757}" type="pres">
      <dgm:prSet presAssocID="{15129810-D746-43DE-A16C-3779020BAEB5}" presName="node" presStyleLbl="node1" presStyleIdx="3" presStyleCnt="4">
        <dgm:presLayoutVars>
          <dgm:bulletEnabled val="1"/>
        </dgm:presLayoutVars>
      </dgm:prSet>
      <dgm:spPr/>
      <dgm:t>
        <a:bodyPr/>
        <a:lstStyle/>
        <a:p>
          <a:endParaRPr lang="en-AU"/>
        </a:p>
      </dgm:t>
    </dgm:pt>
  </dgm:ptLst>
  <dgm:cxnLst>
    <dgm:cxn modelId="{8BDDA5D7-6114-4B97-9F19-904D84ABDA3B}" srcId="{0BCB2505-E16C-435F-81AD-C8B0244A882D}" destId="{15129810-D746-43DE-A16C-3779020BAEB5}" srcOrd="3" destOrd="0" parTransId="{87DF79DA-2DD4-4664-BB20-468A4152111B}" sibTransId="{B70A883E-FC28-4DEA-8FC6-DFE2EE0FD4FE}"/>
    <dgm:cxn modelId="{C99AEF8C-F2E6-4FED-941A-16A586773D3C}" type="presOf" srcId="{87DF79DA-2DD4-4664-BB20-468A4152111B}" destId="{87CADE5B-749C-4AAC-994D-940B3D235077}" srcOrd="0" destOrd="0" presId="urn:microsoft.com/office/officeart/2005/8/layout/radial4"/>
    <dgm:cxn modelId="{A444D5E0-6F04-4C48-823D-027D742D152D}" type="presOf" srcId="{ADFA37D7-ED78-4957-9CF7-D68FD6025FBE}" destId="{63B196E9-75DB-4A61-97C6-E81BDBB01EEF}" srcOrd="0" destOrd="0" presId="urn:microsoft.com/office/officeart/2005/8/layout/radial4"/>
    <dgm:cxn modelId="{DF23B21C-9457-4968-93E6-BF4D1E1D382C}" type="presOf" srcId="{F360CC93-412D-4814-AB58-0FF3A6CAE8AA}" destId="{773685FC-1CF7-4487-A8DA-7417B0D8282F}" srcOrd="0" destOrd="0" presId="urn:microsoft.com/office/officeart/2005/8/layout/radial4"/>
    <dgm:cxn modelId="{E7F85F41-65C2-44F4-B4C7-53325EEC4110}" type="presOf" srcId="{15129810-D746-43DE-A16C-3779020BAEB5}" destId="{342ABCA6-0C21-41C6-AC30-4FD11389D757}" srcOrd="0" destOrd="0" presId="urn:microsoft.com/office/officeart/2005/8/layout/radial4"/>
    <dgm:cxn modelId="{E9F9E6B1-F5FF-4DA3-8496-FC76DE15DA08}" type="presOf" srcId="{94B50CEF-769E-4413-88E5-0E66AE1B928F}" destId="{C1BA69E2-D68D-4748-A387-33DBC38F6E5A}" srcOrd="0" destOrd="0" presId="urn:microsoft.com/office/officeart/2005/8/layout/radial4"/>
    <dgm:cxn modelId="{A7937B10-F117-408B-B161-B36FDC543BD4}" type="presOf" srcId="{E7EBA5ED-BDBF-4CE8-AC04-D9E34E4342BC}" destId="{DD2AE12D-5552-42C5-95A1-C65FEDF6F16B}" srcOrd="0" destOrd="0" presId="urn:microsoft.com/office/officeart/2005/8/layout/radial4"/>
    <dgm:cxn modelId="{BB642B22-45B9-4165-93AB-9B2C25D49B90}" srcId="{E7EBA5ED-BDBF-4CE8-AC04-D9E34E4342BC}" destId="{0BCB2505-E16C-435F-81AD-C8B0244A882D}" srcOrd="0" destOrd="0" parTransId="{4E6DADF6-72D6-4726-A7E3-B4690F006832}" sibTransId="{A7B17C6E-B00D-4D14-B01A-A948AB24F3CC}"/>
    <dgm:cxn modelId="{8386FB52-207A-4DF3-BE64-25280E2B9512}" type="presOf" srcId="{7538141F-BF5C-43BC-BCA7-796CCBB8760D}" destId="{A40DC955-4FC4-4558-AADF-47DA5C26A266}" srcOrd="0" destOrd="0" presId="urn:microsoft.com/office/officeart/2005/8/layout/radial4"/>
    <dgm:cxn modelId="{15195FE5-174F-4A89-85EF-B22DC8CC8AAE}" type="presOf" srcId="{0BCB2505-E16C-435F-81AD-C8B0244A882D}" destId="{96A0930D-A987-4B15-A063-B0145A0DC3C5}" srcOrd="0" destOrd="0" presId="urn:microsoft.com/office/officeart/2005/8/layout/radial4"/>
    <dgm:cxn modelId="{52A63299-B7A1-4A44-ADBB-D397BDA02936}" srcId="{0BCB2505-E16C-435F-81AD-C8B0244A882D}" destId="{C6DCC820-E487-448E-8562-0EE73D11D7A7}" srcOrd="2" destOrd="0" parTransId="{7E8CD61A-B09E-462E-BA4B-6BC0F343E3D7}" sibTransId="{4DA1953A-0DD0-46D3-8EC1-B844764CA473}"/>
    <dgm:cxn modelId="{450581CE-F680-4627-B0D0-6297C3377660}" type="presOf" srcId="{C6DCC820-E487-448E-8562-0EE73D11D7A7}" destId="{DCFA4714-715E-44EB-BC2D-282A8897983C}" srcOrd="0" destOrd="0" presId="urn:microsoft.com/office/officeart/2005/8/layout/radial4"/>
    <dgm:cxn modelId="{2A9D6941-2568-49F9-8386-BD70B42F6EE5}" type="presOf" srcId="{7E8CD61A-B09E-462E-BA4B-6BC0F343E3D7}" destId="{E75FFCB7-F266-4341-8342-2686CB01B6E1}" srcOrd="0" destOrd="0" presId="urn:microsoft.com/office/officeart/2005/8/layout/radial4"/>
    <dgm:cxn modelId="{BD85DE29-BC8D-41C9-86E1-767B05121707}" srcId="{0BCB2505-E16C-435F-81AD-C8B0244A882D}" destId="{F360CC93-412D-4814-AB58-0FF3A6CAE8AA}" srcOrd="1" destOrd="0" parTransId="{94B50CEF-769E-4413-88E5-0E66AE1B928F}" sibTransId="{8AB41EAA-3E96-4082-95D5-1A90C1599152}"/>
    <dgm:cxn modelId="{EDE82732-2500-4383-99DD-E17D1CB51B49}" srcId="{0BCB2505-E16C-435F-81AD-C8B0244A882D}" destId="{ADFA37D7-ED78-4957-9CF7-D68FD6025FBE}" srcOrd="0" destOrd="0" parTransId="{7538141F-BF5C-43BC-BCA7-796CCBB8760D}" sibTransId="{458EA848-1D25-4104-BDA6-25F88BE7E4A2}"/>
    <dgm:cxn modelId="{2ED88680-FBEA-489C-B23E-D688AE42267D}" type="presParOf" srcId="{DD2AE12D-5552-42C5-95A1-C65FEDF6F16B}" destId="{96A0930D-A987-4B15-A063-B0145A0DC3C5}" srcOrd="0" destOrd="0" presId="urn:microsoft.com/office/officeart/2005/8/layout/radial4"/>
    <dgm:cxn modelId="{4831F366-7767-43CF-9CD9-197899ACAE15}" type="presParOf" srcId="{DD2AE12D-5552-42C5-95A1-C65FEDF6F16B}" destId="{A40DC955-4FC4-4558-AADF-47DA5C26A266}" srcOrd="1" destOrd="0" presId="urn:microsoft.com/office/officeart/2005/8/layout/radial4"/>
    <dgm:cxn modelId="{ACC7E46A-70FE-423A-A418-95EA03F366D5}" type="presParOf" srcId="{DD2AE12D-5552-42C5-95A1-C65FEDF6F16B}" destId="{63B196E9-75DB-4A61-97C6-E81BDBB01EEF}" srcOrd="2" destOrd="0" presId="urn:microsoft.com/office/officeart/2005/8/layout/radial4"/>
    <dgm:cxn modelId="{D56CA458-158E-400D-BEE9-FA659E982046}" type="presParOf" srcId="{DD2AE12D-5552-42C5-95A1-C65FEDF6F16B}" destId="{C1BA69E2-D68D-4748-A387-33DBC38F6E5A}" srcOrd="3" destOrd="0" presId="urn:microsoft.com/office/officeart/2005/8/layout/radial4"/>
    <dgm:cxn modelId="{F1E287B9-FBAA-4935-9766-D61DBE32E1FD}" type="presParOf" srcId="{DD2AE12D-5552-42C5-95A1-C65FEDF6F16B}" destId="{773685FC-1CF7-4487-A8DA-7417B0D8282F}" srcOrd="4" destOrd="0" presId="urn:microsoft.com/office/officeart/2005/8/layout/radial4"/>
    <dgm:cxn modelId="{9D455B47-3D4E-4C2C-A621-779AB5F53069}" type="presParOf" srcId="{DD2AE12D-5552-42C5-95A1-C65FEDF6F16B}" destId="{E75FFCB7-F266-4341-8342-2686CB01B6E1}" srcOrd="5" destOrd="0" presId="urn:microsoft.com/office/officeart/2005/8/layout/radial4"/>
    <dgm:cxn modelId="{05B729F8-80E1-47FA-ABB7-2FB51A78E9B7}" type="presParOf" srcId="{DD2AE12D-5552-42C5-95A1-C65FEDF6F16B}" destId="{DCFA4714-715E-44EB-BC2D-282A8897983C}" srcOrd="6" destOrd="0" presId="urn:microsoft.com/office/officeart/2005/8/layout/radial4"/>
    <dgm:cxn modelId="{AA5D96C9-C4CB-4635-B1FD-6865CCFEBD02}" type="presParOf" srcId="{DD2AE12D-5552-42C5-95A1-C65FEDF6F16B}" destId="{87CADE5B-749C-4AAC-994D-940B3D235077}" srcOrd="7" destOrd="0" presId="urn:microsoft.com/office/officeart/2005/8/layout/radial4"/>
    <dgm:cxn modelId="{FE41EAE0-5DE4-4ABB-A26B-C5566B20D772}" type="presParOf" srcId="{DD2AE12D-5552-42C5-95A1-C65FEDF6F16B}" destId="{342ABCA6-0C21-41C6-AC30-4FD11389D757}"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0DDF2-0DD1-4965-B8CE-01B13F931EE9}">
      <dsp:nvSpPr>
        <dsp:cNvPr id="0" name=""/>
        <dsp:cNvSpPr/>
      </dsp:nvSpPr>
      <dsp:spPr>
        <a:xfrm rot="10800000">
          <a:off x="1367998" y="1299"/>
          <a:ext cx="5802008" cy="1293865"/>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844" tIns="60960" rIns="113792" bIns="60960" numCol="1" spcCol="1270" anchor="ctr" anchorCtr="0">
          <a:noAutofit/>
        </a:bodyPr>
        <a:lstStyle/>
        <a:p>
          <a:pPr lvl="0" algn="l" defTabSz="711200">
            <a:lnSpc>
              <a:spcPct val="90000"/>
            </a:lnSpc>
            <a:spcBef>
              <a:spcPct val="0"/>
            </a:spcBef>
            <a:spcAft>
              <a:spcPct val="35000"/>
            </a:spcAft>
          </a:pPr>
          <a:r>
            <a:rPr lang="en-AU" sz="1600" b="0" kern="1200" dirty="0" smtClean="0">
              <a:latin typeface="Arial" pitchFamily="34" charset="0"/>
              <a:cs typeface="Arial" pitchFamily="34" charset="0"/>
            </a:rPr>
            <a:t>Equitable and accessible workers’ compensation system for all stakeholders</a:t>
          </a:r>
          <a:endParaRPr lang="en-AU" sz="1600" b="0" kern="1200" dirty="0"/>
        </a:p>
      </dsp:txBody>
      <dsp:txXfrm rot="10800000">
        <a:off x="1691464" y="1299"/>
        <a:ext cx="5478542" cy="1293865"/>
      </dsp:txXfrm>
    </dsp:sp>
    <dsp:sp modelId="{8FA61049-C871-426E-84A8-8D0511401744}">
      <dsp:nvSpPr>
        <dsp:cNvPr id="0" name=""/>
        <dsp:cNvSpPr/>
      </dsp:nvSpPr>
      <dsp:spPr>
        <a:xfrm>
          <a:off x="996093" y="90550"/>
          <a:ext cx="1115362" cy="1115362"/>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D74EA7A-9EB1-4E55-A19C-27D8D5E73CA2}">
      <dsp:nvSpPr>
        <dsp:cNvPr id="0" name=""/>
        <dsp:cNvSpPr/>
      </dsp:nvSpPr>
      <dsp:spPr>
        <a:xfrm rot="10800000">
          <a:off x="1390562" y="1628108"/>
          <a:ext cx="5771923" cy="1291678"/>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844" tIns="60960" rIns="113792" bIns="60960" numCol="1" spcCol="1270" anchor="ctr" anchorCtr="0">
          <a:noAutofit/>
        </a:bodyPr>
        <a:lstStyle/>
        <a:p>
          <a:pPr lvl="0" algn="l" defTabSz="711200">
            <a:lnSpc>
              <a:spcPct val="90000"/>
            </a:lnSpc>
            <a:spcBef>
              <a:spcPct val="0"/>
            </a:spcBef>
            <a:spcAft>
              <a:spcPct val="35000"/>
            </a:spcAft>
          </a:pPr>
          <a:r>
            <a:rPr lang="en-AU" sz="1600" kern="1200" dirty="0" smtClean="0">
              <a:latin typeface="Arial" pitchFamily="34" charset="0"/>
              <a:cs typeface="Arial" pitchFamily="34" charset="0"/>
            </a:rPr>
            <a:t>Reduce social and economic burden of having a work related injury or disease</a:t>
          </a:r>
          <a:endParaRPr lang="en-AU" sz="1600" kern="1200" dirty="0">
            <a:latin typeface="Arial" pitchFamily="34" charset="0"/>
            <a:cs typeface="Arial" pitchFamily="34" charset="0"/>
          </a:endParaRPr>
        </a:p>
      </dsp:txBody>
      <dsp:txXfrm rot="10800000">
        <a:off x="1713481" y="1628108"/>
        <a:ext cx="5449004" cy="1291678"/>
      </dsp:txXfrm>
    </dsp:sp>
    <dsp:sp modelId="{2A0D31CC-0085-4F59-B921-4C379A8A65DC}">
      <dsp:nvSpPr>
        <dsp:cNvPr id="0" name=""/>
        <dsp:cNvSpPr/>
      </dsp:nvSpPr>
      <dsp:spPr>
        <a:xfrm>
          <a:off x="1003614" y="1716266"/>
          <a:ext cx="1115362" cy="1115362"/>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E841E22-4134-4467-BD12-50ABD4A2F8E0}">
      <dsp:nvSpPr>
        <dsp:cNvPr id="0" name=""/>
        <dsp:cNvSpPr/>
      </dsp:nvSpPr>
      <dsp:spPr>
        <a:xfrm rot="10800000">
          <a:off x="1487292" y="3252731"/>
          <a:ext cx="5642950" cy="1371572"/>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844" tIns="60960" rIns="113792" bIns="60960" numCol="1" spcCol="1270" anchor="ctr" anchorCtr="0">
          <a:noAutofit/>
        </a:bodyPr>
        <a:lstStyle/>
        <a:p>
          <a:pPr lvl="0" algn="ctr" defTabSz="711200">
            <a:lnSpc>
              <a:spcPct val="90000"/>
            </a:lnSpc>
            <a:spcBef>
              <a:spcPct val="0"/>
            </a:spcBef>
            <a:spcAft>
              <a:spcPct val="35000"/>
            </a:spcAft>
          </a:pPr>
          <a:r>
            <a:rPr lang="en-AU" sz="1600" kern="1200">
              <a:latin typeface="Arial" pitchFamily="34" charset="0"/>
              <a:cs typeface="Arial" pitchFamily="34" charset="0"/>
            </a:rPr>
            <a:t>Return injured workers to suitable and sustainable employment as soon as is practicable</a:t>
          </a:r>
        </a:p>
      </dsp:txBody>
      <dsp:txXfrm rot="10800000">
        <a:off x="1830185" y="3252731"/>
        <a:ext cx="5300057" cy="1371572"/>
      </dsp:txXfrm>
    </dsp:sp>
    <dsp:sp modelId="{E1E221D5-49D7-4838-B0EA-F1B10FB858FD}">
      <dsp:nvSpPr>
        <dsp:cNvPr id="0" name=""/>
        <dsp:cNvSpPr/>
      </dsp:nvSpPr>
      <dsp:spPr>
        <a:xfrm>
          <a:off x="1035857" y="3380836"/>
          <a:ext cx="1115362" cy="1115362"/>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2"/>
            <a:ext cx="2946400"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AU" dirty="0"/>
          </a:p>
        </p:txBody>
      </p:sp>
      <p:sp>
        <p:nvSpPr>
          <p:cNvPr id="100355" name="Rectangle 3"/>
          <p:cNvSpPr>
            <a:spLocks noGrp="1" noChangeArrowheads="1"/>
          </p:cNvSpPr>
          <p:nvPr>
            <p:ph type="dt" sz="quarter" idx="1"/>
          </p:nvPr>
        </p:nvSpPr>
        <p:spPr bwMode="auto">
          <a:xfrm>
            <a:off x="3851275" y="2"/>
            <a:ext cx="2946400"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AU" dirty="0"/>
          </a:p>
        </p:txBody>
      </p:sp>
      <p:sp>
        <p:nvSpPr>
          <p:cNvPr id="100356" name="Rectangle 4"/>
          <p:cNvSpPr>
            <a:spLocks noGrp="1" noChangeArrowheads="1"/>
          </p:cNvSpPr>
          <p:nvPr>
            <p:ph type="ftr" sz="quarter" idx="2"/>
          </p:nvPr>
        </p:nvSpPr>
        <p:spPr bwMode="auto">
          <a:xfrm>
            <a:off x="0" y="9429756"/>
            <a:ext cx="2946400"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AU" dirty="0"/>
          </a:p>
        </p:txBody>
      </p:sp>
      <p:sp>
        <p:nvSpPr>
          <p:cNvPr id="100357" name="Rectangle 5"/>
          <p:cNvSpPr>
            <a:spLocks noGrp="1" noChangeArrowheads="1"/>
          </p:cNvSpPr>
          <p:nvPr>
            <p:ph type="sldNum" sz="quarter" idx="3"/>
          </p:nvPr>
        </p:nvSpPr>
        <p:spPr bwMode="auto">
          <a:xfrm>
            <a:off x="3851275" y="9429756"/>
            <a:ext cx="2946400"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13B9D434-D43C-453A-8900-B47E43B22CEE}" type="slidenum">
              <a:rPr lang="en-AU"/>
              <a:pPr>
                <a:defRPr/>
              </a:pPr>
              <a:t>‹#›</a:t>
            </a:fld>
            <a:endParaRPr lang="en-AU" dirty="0"/>
          </a:p>
        </p:txBody>
      </p:sp>
    </p:spTree>
    <p:extLst>
      <p:ext uri="{BB962C8B-B14F-4D97-AF65-F5344CB8AC3E}">
        <p14:creationId xmlns:p14="http://schemas.microsoft.com/office/powerpoint/2010/main" val="399653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46400"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7171" name="Rectangle 3"/>
          <p:cNvSpPr>
            <a:spLocks noGrp="1" noChangeArrowheads="1"/>
          </p:cNvSpPr>
          <p:nvPr>
            <p:ph type="dt" idx="1"/>
          </p:nvPr>
        </p:nvSpPr>
        <p:spPr bwMode="auto">
          <a:xfrm>
            <a:off x="3851275" y="2"/>
            <a:ext cx="2946400"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68612"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6463" y="4714881"/>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7174" name="Rectangle 6"/>
          <p:cNvSpPr>
            <a:spLocks noGrp="1" noChangeArrowheads="1"/>
          </p:cNvSpPr>
          <p:nvPr>
            <p:ph type="ftr" sz="quarter" idx="4"/>
          </p:nvPr>
        </p:nvSpPr>
        <p:spPr bwMode="auto">
          <a:xfrm>
            <a:off x="0" y="9429756"/>
            <a:ext cx="2946400"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7175" name="Rectangle 7"/>
          <p:cNvSpPr>
            <a:spLocks noGrp="1" noChangeArrowheads="1"/>
          </p:cNvSpPr>
          <p:nvPr>
            <p:ph type="sldNum" sz="quarter" idx="5"/>
          </p:nvPr>
        </p:nvSpPr>
        <p:spPr bwMode="auto">
          <a:xfrm>
            <a:off x="3851275" y="9429756"/>
            <a:ext cx="2946400" cy="49688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1C85D65F-1C41-452F-9B72-B7DEDE8704FF}" type="slidenum">
              <a:rPr lang="en-US"/>
              <a:pPr>
                <a:defRPr/>
              </a:pPr>
              <a:t>‹#›</a:t>
            </a:fld>
            <a:endParaRPr lang="en-US" dirty="0"/>
          </a:p>
        </p:txBody>
      </p:sp>
    </p:spTree>
    <p:extLst>
      <p:ext uri="{BB962C8B-B14F-4D97-AF65-F5344CB8AC3E}">
        <p14:creationId xmlns:p14="http://schemas.microsoft.com/office/powerpoint/2010/main" val="1869618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smtClean="0"/>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1</a:t>
            </a:fld>
            <a:endParaRPr lang="en-US" dirty="0"/>
          </a:p>
        </p:txBody>
      </p:sp>
    </p:spTree>
    <p:extLst>
      <p:ext uri="{BB962C8B-B14F-4D97-AF65-F5344CB8AC3E}">
        <p14:creationId xmlns:p14="http://schemas.microsoft.com/office/powerpoint/2010/main" val="38923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smtClean="0">
                <a:latin typeface="Arial" pitchFamily="34" charset="0"/>
                <a:cs typeface="Arial" pitchFamily="34" charset="0"/>
              </a:rPr>
              <a:t>Effective Injury management is a basic philosophy of Western Australia’s workers’ compensation system. </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The legislation defines injury management as</a:t>
            </a:r>
            <a:r>
              <a:rPr lang="en-US" sz="1100" baseline="0" dirty="0" smtClean="0">
                <a:latin typeface="Arial" pitchFamily="34" charset="0"/>
                <a:cs typeface="Arial" pitchFamily="34" charset="0"/>
              </a:rPr>
              <a:t> </a:t>
            </a:r>
            <a:r>
              <a:rPr lang="en-US" sz="1100" i="1" dirty="0" smtClean="0">
                <a:latin typeface="Arial" pitchFamily="34" charset="0"/>
                <a:cs typeface="Arial" pitchFamily="34" charset="0"/>
              </a:rPr>
              <a:t>“Management of workers’ injuries in a manner that is directed at enabling injured workers to return to work”</a:t>
            </a:r>
            <a:endParaRPr lang="en-AU"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The legal requirements of an injury management system have been based upon a number of key principles.</a:t>
            </a:r>
          </a:p>
          <a:p>
            <a:endParaRPr lang="en-US" sz="1100" dirty="0" smtClean="0">
              <a:latin typeface="Arial" pitchFamily="34" charset="0"/>
              <a:cs typeface="Arial" pitchFamily="34" charset="0"/>
            </a:endParaRPr>
          </a:p>
          <a:p>
            <a:pPr marL="171450" indent="-171450">
              <a:buFont typeface="Arial" panose="020B0604020202020204" pitchFamily="34" charset="0"/>
              <a:buChar char="•"/>
            </a:pPr>
            <a:r>
              <a:rPr lang="en-US" sz="1100" dirty="0" smtClean="0">
                <a:latin typeface="Arial" pitchFamily="34" charset="0"/>
                <a:cs typeface="Arial" pitchFamily="34" charset="0"/>
              </a:rPr>
              <a:t>This first is that return to work is the most appropriate outcome –whenever medically appropriate.</a:t>
            </a:r>
          </a:p>
          <a:p>
            <a:pPr marL="171450" indent="-171450">
              <a:buFont typeface="Arial" panose="020B0604020202020204" pitchFamily="34" charset="0"/>
              <a:buChar char="•"/>
            </a:pPr>
            <a:endParaRPr lang="en-US" sz="1100" dirty="0" smtClean="0">
              <a:latin typeface="Arial" pitchFamily="34" charset="0"/>
              <a:cs typeface="Arial" pitchFamily="34" charset="0"/>
            </a:endParaRPr>
          </a:p>
          <a:p>
            <a:pPr marL="171450" indent="-171450">
              <a:buFont typeface="Arial" panose="020B0604020202020204" pitchFamily="34" charset="0"/>
              <a:buChar char="•"/>
            </a:pPr>
            <a:r>
              <a:rPr lang="en-US" sz="1100" dirty="0" smtClean="0">
                <a:latin typeface="Arial" pitchFamily="34" charset="0"/>
                <a:cs typeface="Arial" pitchFamily="34" charset="0"/>
              </a:rPr>
              <a:t>The second is that injury management provides physical, psychological and vocational benefits to workers, </a:t>
            </a:r>
            <a:r>
              <a:rPr lang="en-US" sz="1100" dirty="0" err="1" smtClean="0">
                <a:latin typeface="Arial" pitchFamily="34" charset="0"/>
                <a:cs typeface="Arial" pitchFamily="34" charset="0"/>
              </a:rPr>
              <a:t>minimises</a:t>
            </a:r>
            <a:r>
              <a:rPr lang="en-US" sz="1100" dirty="0" smtClean="0">
                <a:latin typeface="Arial" pitchFamily="34" charset="0"/>
                <a:cs typeface="Arial" pitchFamily="34" charset="0"/>
              </a:rPr>
              <a:t> disruption at the workplace and contains workers’ compensation costs.</a:t>
            </a:r>
          </a:p>
          <a:p>
            <a:pPr marL="171450" indent="-171450">
              <a:buFont typeface="Arial" panose="020B0604020202020204" pitchFamily="34" charset="0"/>
              <a:buChar char="•"/>
            </a:pPr>
            <a:endParaRPr lang="en-US" sz="1100" dirty="0" smtClean="0">
              <a:latin typeface="Arial" pitchFamily="34" charset="0"/>
              <a:cs typeface="Arial" pitchFamily="34" charset="0"/>
            </a:endParaRPr>
          </a:p>
          <a:p>
            <a:pPr marL="171450" indent="-171450">
              <a:buFont typeface="Arial" panose="020B0604020202020204" pitchFamily="34" charset="0"/>
              <a:buChar char="•"/>
            </a:pPr>
            <a:r>
              <a:rPr lang="en-US" sz="1100" dirty="0" smtClean="0">
                <a:latin typeface="Arial" pitchFamily="34" charset="0"/>
                <a:cs typeface="Arial" pitchFamily="34" charset="0"/>
              </a:rPr>
              <a:t>Employers should be directly involved in the management of work injuries and ensure the processes are started early.</a:t>
            </a:r>
            <a:r>
              <a:rPr lang="en-US" sz="1100" baseline="0" dirty="0" smtClean="0">
                <a:latin typeface="Arial" pitchFamily="34" charset="0"/>
                <a:cs typeface="Arial" pitchFamily="34" charset="0"/>
              </a:rPr>
              <a:t>  However, and e</a:t>
            </a:r>
            <a:r>
              <a:rPr lang="en-US" sz="1100" dirty="0" smtClean="0">
                <a:latin typeface="Arial" pitchFamily="34" charset="0"/>
                <a:cs typeface="Arial" pitchFamily="34" charset="0"/>
              </a:rPr>
              <a:t>mployer may discharge their obligation to establish an</a:t>
            </a:r>
            <a:r>
              <a:rPr lang="en-US" sz="1100" baseline="0" dirty="0" smtClean="0">
                <a:latin typeface="Arial" pitchFamily="34" charset="0"/>
                <a:cs typeface="Arial" pitchFamily="34" charset="0"/>
              </a:rPr>
              <a:t> individual claimant’s </a:t>
            </a:r>
            <a:r>
              <a:rPr lang="en-US" sz="1100" dirty="0" smtClean="0">
                <a:latin typeface="Arial" pitchFamily="34" charset="0"/>
                <a:cs typeface="Arial" pitchFamily="34" charset="0"/>
              </a:rPr>
              <a:t>return to work program to the insurer.</a:t>
            </a:r>
            <a:endParaRPr lang="en-AU" sz="1100" dirty="0" smtClean="0">
              <a:latin typeface="Arial" pitchFamily="34" charset="0"/>
              <a:cs typeface="Arial" pitchFamily="34" charset="0"/>
            </a:endParaRPr>
          </a:p>
          <a:p>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I want to point out here that while this seems quite complicated to many employers, we have on our website</a:t>
            </a:r>
            <a:r>
              <a:rPr lang="en-AU" sz="1100" baseline="0" dirty="0" smtClean="0">
                <a:latin typeface="Arial" pitchFamily="34" charset="0"/>
                <a:cs typeface="Arial" pitchFamily="34" charset="0"/>
              </a:rPr>
              <a:t> a</a:t>
            </a:r>
            <a:r>
              <a:rPr lang="en-AU" sz="1100" dirty="0" smtClean="0">
                <a:latin typeface="Arial" pitchFamily="34" charset="0"/>
                <a:cs typeface="Arial" pitchFamily="34" charset="0"/>
              </a:rPr>
              <a:t>n Injury Management System Template and a Return to Work Template, both of which are well utilised.</a:t>
            </a:r>
          </a:p>
          <a:p>
            <a:pPr lvl="0"/>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Together with guidance material these templates help</a:t>
            </a:r>
            <a:r>
              <a:rPr lang="en-AU" sz="1100" baseline="0" dirty="0" smtClean="0">
                <a:latin typeface="Arial" pitchFamily="34" charset="0"/>
                <a:cs typeface="Arial" pitchFamily="34" charset="0"/>
              </a:rPr>
              <a:t> </a:t>
            </a:r>
            <a:r>
              <a:rPr lang="en-AU" sz="1100" dirty="0" smtClean="0">
                <a:latin typeface="Arial" pitchFamily="34" charset="0"/>
                <a:cs typeface="Arial" pitchFamily="34" charset="0"/>
              </a:rPr>
              <a:t>employers to have an injury management and return to work system in place.</a:t>
            </a:r>
          </a:p>
          <a:p>
            <a:endParaRPr lang="en-AU"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10</a:t>
            </a:fld>
            <a:endParaRPr lang="en-US" dirty="0"/>
          </a:p>
        </p:txBody>
      </p:sp>
    </p:spTree>
    <p:extLst>
      <p:ext uri="{BB962C8B-B14F-4D97-AF65-F5344CB8AC3E}">
        <p14:creationId xmlns:p14="http://schemas.microsoft.com/office/powerpoint/2010/main" val="11144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dirty="0" smtClean="0">
                <a:latin typeface="Arial" pitchFamily="34" charset="0"/>
                <a:cs typeface="Arial" pitchFamily="34" charset="0"/>
              </a:rPr>
              <a:t>Most people in this room would</a:t>
            </a:r>
            <a:r>
              <a:rPr lang="en-AU" sz="1100" baseline="0" dirty="0" smtClean="0">
                <a:latin typeface="Arial" pitchFamily="34" charset="0"/>
                <a:cs typeface="Arial" pitchFamily="34" charset="0"/>
              </a:rPr>
              <a:t> be aware of the direct and indirect costs to business that arise from work-related injury and disease.</a:t>
            </a:r>
            <a:endParaRPr lang="en-AU" sz="1100" dirty="0" smtClean="0">
              <a:latin typeface="Arial" pitchFamily="34" charset="0"/>
              <a:cs typeface="Arial" pitchFamily="34" charset="0"/>
            </a:endParaRPr>
          </a:p>
          <a:p>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A worker who enjoys their work and can maintain a positive relationships with co-workers and supervisors is more likely to succeed at returning to work.</a:t>
            </a:r>
          </a:p>
          <a:p>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On the other hand, if a worker is dissatisfied with their employment conditions they are more likely to refrain from fully engaging in return to work activities and remain out of work for longer periods of time.</a:t>
            </a:r>
            <a:r>
              <a:rPr lang="en-AU" sz="1100" baseline="0" dirty="0" smtClean="0">
                <a:latin typeface="Arial" pitchFamily="34" charset="0"/>
                <a:cs typeface="Arial" pitchFamily="34" charset="0"/>
              </a:rPr>
              <a:t>  </a:t>
            </a:r>
            <a:endParaRPr lang="en-AU"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11</a:t>
            </a:fld>
            <a:endParaRPr lang="en-US" dirty="0"/>
          </a:p>
        </p:txBody>
      </p:sp>
    </p:spTree>
    <p:extLst>
      <p:ext uri="{BB962C8B-B14F-4D97-AF65-F5344CB8AC3E}">
        <p14:creationId xmlns:p14="http://schemas.microsoft.com/office/powerpoint/2010/main" val="271109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100" baseline="0" dirty="0" smtClean="0">
                <a:latin typeface="Arial" pitchFamily="34" charset="0"/>
                <a:cs typeface="Arial" pitchFamily="34" charset="0"/>
              </a:rPr>
              <a:t>We all know return to work poses many challenges, and t</a:t>
            </a:r>
            <a:r>
              <a:rPr lang="en-AU" sz="1100" dirty="0" smtClean="0">
                <a:latin typeface="Arial" pitchFamily="34" charset="0"/>
                <a:cs typeface="Arial" pitchFamily="34" charset="0"/>
              </a:rPr>
              <a:t>here are a range of reasons why individuals may not return to work</a:t>
            </a:r>
            <a:r>
              <a:rPr lang="en-AU" sz="1100" baseline="0" dirty="0" smtClean="0">
                <a:latin typeface="Arial" pitchFamily="34" charset="0"/>
                <a:cs typeface="Arial" pitchFamily="34" charset="0"/>
              </a:rPr>
              <a:t>. </a:t>
            </a:r>
          </a:p>
          <a:p>
            <a:endParaRPr lang="en-AU" sz="1100" baseline="0" dirty="0" smtClean="0">
              <a:latin typeface="Arial" pitchFamily="34" charset="0"/>
              <a:cs typeface="Arial" pitchFamily="34" charset="0"/>
            </a:endParaRPr>
          </a:p>
          <a:p>
            <a:r>
              <a:rPr lang="en-AU" sz="1100" baseline="0" dirty="0" smtClean="0">
                <a:latin typeface="Arial" pitchFamily="34" charset="0"/>
                <a:cs typeface="Arial" pitchFamily="34" charset="0"/>
              </a:rPr>
              <a:t>As you can see from this diagram, the return to work processes operates across workplace, healthcare, legislative and insurance and personal systems and involves the injured worker, employer, health and rehabilitation providers and insurance providers.</a:t>
            </a:r>
          </a:p>
          <a:p>
            <a:endParaRPr lang="en-AU" sz="1100" baseline="0" dirty="0" smtClean="0">
              <a:latin typeface="Arial" pitchFamily="34" charset="0"/>
              <a:cs typeface="Arial" pitchFamily="34" charset="0"/>
            </a:endParaRPr>
          </a:p>
          <a:p>
            <a:r>
              <a:rPr lang="en-AU" sz="1100" baseline="0" dirty="0" smtClean="0">
                <a:latin typeface="Arial" pitchFamily="34" charset="0"/>
                <a:cs typeface="Arial" pitchFamily="34" charset="0"/>
              </a:rPr>
              <a:t>Because the response to injured workers the interactive effort of a range of stakeholders, successful return to work will be influenced by more than a single factor. </a:t>
            </a:r>
          </a:p>
          <a:p>
            <a:endParaRPr lang="en-AU" sz="1100" baseline="0" dirty="0" smtClean="0">
              <a:latin typeface="Arial" pitchFamily="34" charset="0"/>
              <a:cs typeface="Arial" pitchFamily="34" charset="0"/>
            </a:endParaRPr>
          </a:p>
          <a:p>
            <a:r>
              <a:rPr lang="en-AU" sz="1100" baseline="0" dirty="0" smtClean="0">
                <a:latin typeface="Arial" pitchFamily="34" charset="0"/>
                <a:cs typeface="Arial" pitchFamily="34" charset="0"/>
              </a:rPr>
              <a:t>Within an Australian context, a South Australian study identified four variables that had the most significant combined impact:</a:t>
            </a:r>
          </a:p>
          <a:p>
            <a:pPr>
              <a:buFont typeface="Arial" pitchFamily="34" charset="0"/>
              <a:buChar char="•"/>
            </a:pPr>
            <a:r>
              <a:rPr lang="en-AU" sz="1100" baseline="0" dirty="0" smtClean="0">
                <a:latin typeface="Arial" pitchFamily="34" charset="0"/>
                <a:cs typeface="Arial" pitchFamily="34" charset="0"/>
              </a:rPr>
              <a:t> the treating medical expert</a:t>
            </a:r>
          </a:p>
          <a:p>
            <a:pPr>
              <a:buFont typeface="Arial" pitchFamily="34" charset="0"/>
              <a:buChar char="•"/>
            </a:pPr>
            <a:r>
              <a:rPr lang="en-AU" sz="1100" baseline="0" dirty="0" smtClean="0">
                <a:latin typeface="Arial" pitchFamily="34" charset="0"/>
                <a:cs typeface="Arial" pitchFamily="34" charset="0"/>
              </a:rPr>
              <a:t> nature and severity of the injury</a:t>
            </a:r>
          </a:p>
          <a:p>
            <a:pPr>
              <a:buFont typeface="Arial" pitchFamily="34" charset="0"/>
              <a:buChar char="•"/>
            </a:pPr>
            <a:r>
              <a:rPr lang="en-AU" sz="1100" baseline="0" dirty="0" smtClean="0">
                <a:latin typeface="Arial" pitchFamily="34" charset="0"/>
                <a:cs typeface="Arial" pitchFamily="34" charset="0"/>
              </a:rPr>
              <a:t> emotional and psychological fragility of the injured worker</a:t>
            </a:r>
          </a:p>
          <a:p>
            <a:pPr>
              <a:buFont typeface="Arial" pitchFamily="34" charset="0"/>
              <a:buChar char="•"/>
            </a:pPr>
            <a:r>
              <a:rPr lang="en-AU" sz="1100" baseline="0" dirty="0" smtClean="0">
                <a:latin typeface="Arial" pitchFamily="34" charset="0"/>
                <a:cs typeface="Arial" pitchFamily="34" charset="0"/>
              </a:rPr>
              <a:t> culture of the workplace. </a:t>
            </a:r>
          </a:p>
          <a:p>
            <a:endParaRPr lang="en-AU" sz="1100" baseline="0" dirty="0" smtClean="0">
              <a:latin typeface="Arial" pitchFamily="34" charset="0"/>
              <a:cs typeface="Arial" pitchFamily="34" charset="0"/>
            </a:endParaRPr>
          </a:p>
          <a:p>
            <a:r>
              <a:rPr lang="en-AU" sz="1100" baseline="0" dirty="0" smtClean="0">
                <a:latin typeface="Arial" pitchFamily="34" charset="0"/>
                <a:cs typeface="Arial" pitchFamily="34" charset="0"/>
              </a:rPr>
              <a:t>Therefore there are a lot of critical junctures where improvements can be made to assist the injured back to work - these are the subject of ongoing work by various groups and workers’ compensation authorities around Australia and overseas. </a:t>
            </a: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12</a:t>
            </a:fld>
            <a:endParaRPr lang="en-US" dirty="0"/>
          </a:p>
        </p:txBody>
      </p:sp>
    </p:spTree>
    <p:extLst>
      <p:ext uri="{BB962C8B-B14F-4D97-AF65-F5344CB8AC3E}">
        <p14:creationId xmlns:p14="http://schemas.microsoft.com/office/powerpoint/2010/main" val="42303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AU" sz="1100" baseline="0" dirty="0" smtClean="0">
                <a:latin typeface="Arial" pitchFamily="34" charset="0"/>
                <a:cs typeface="Arial" pitchFamily="34" charset="0"/>
              </a:rPr>
              <a:t>In 2010 the Australian Faculty of Occupational and Environmental Medicine released a position statement on return to work which promotes the use of evidence based medicine to inform the basis of return to work approaches. </a:t>
            </a:r>
          </a:p>
          <a:p>
            <a:pPr>
              <a:buFont typeface="Arial" pitchFamily="34" charset="0"/>
              <a:buChar char="•"/>
            </a:pPr>
            <a:endParaRPr lang="en-AU" sz="1100" baseline="0" dirty="0" smtClean="0">
              <a:latin typeface="Arial" pitchFamily="34" charset="0"/>
              <a:cs typeface="Arial" pitchFamily="34" charset="0"/>
            </a:endParaRPr>
          </a:p>
          <a:p>
            <a:pPr>
              <a:buFont typeface="Arial" pitchFamily="34" charset="0"/>
              <a:buNone/>
            </a:pPr>
            <a:r>
              <a:rPr lang="en-AU" sz="1100" baseline="0" dirty="0" smtClean="0">
                <a:latin typeface="Arial" pitchFamily="34" charset="0"/>
                <a:cs typeface="Arial" pitchFamily="34" charset="0"/>
              </a:rPr>
              <a:t>The document contains a series of strategies and action at the policy/legislation and clinical levels.</a:t>
            </a:r>
          </a:p>
          <a:p>
            <a:pPr>
              <a:buFont typeface="Arial" pitchFamily="34" charset="0"/>
              <a:buNone/>
            </a:pPr>
            <a:endParaRPr lang="en-AU" sz="1100" baseline="0" dirty="0" smtClean="0">
              <a:latin typeface="Arial" pitchFamily="34" charset="0"/>
              <a:cs typeface="Arial" pitchFamily="34" charset="0"/>
            </a:endParaRPr>
          </a:p>
          <a:p>
            <a:pPr>
              <a:buFont typeface="Arial" pitchFamily="34" charset="0"/>
              <a:buNone/>
            </a:pPr>
            <a:r>
              <a:rPr lang="en-AU" sz="1100" baseline="0" dirty="0" smtClean="0">
                <a:latin typeface="Arial" pitchFamily="34" charset="0"/>
                <a:cs typeface="Arial" pitchFamily="34" charset="0"/>
              </a:rPr>
              <a:t>Certainly while this body of work is extremely important, the implementation of such strategies and actions will take time, and ideally these recommendations should be addressed using a whole of government approach.   </a:t>
            </a: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13</a:t>
            </a:fld>
            <a:endParaRPr lang="en-US" dirty="0"/>
          </a:p>
        </p:txBody>
      </p:sp>
    </p:spTree>
    <p:extLst>
      <p:ext uri="{BB962C8B-B14F-4D97-AF65-F5344CB8AC3E}">
        <p14:creationId xmlns:p14="http://schemas.microsoft.com/office/powerpoint/2010/main" val="307750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AU" sz="1100" dirty="0" smtClean="0">
                <a:solidFill>
                  <a:schemeClr val="tx1"/>
                </a:solidFill>
                <a:latin typeface="Arial" panose="020B0604020202020204" pitchFamily="34" charset="0"/>
                <a:cs typeface="Arial" panose="020B0604020202020204" pitchFamily="34" charset="0"/>
              </a:rPr>
              <a:t>A parting thought from Dame</a:t>
            </a:r>
            <a:r>
              <a:rPr lang="en-AU" sz="1100" baseline="0" dirty="0" smtClean="0">
                <a:solidFill>
                  <a:schemeClr val="tx1"/>
                </a:solidFill>
                <a:latin typeface="Arial" panose="020B0604020202020204" pitchFamily="34" charset="0"/>
                <a:cs typeface="Arial" panose="020B0604020202020204" pitchFamily="34" charset="0"/>
              </a:rPr>
              <a:t> Carol Black – </a:t>
            </a:r>
            <a:r>
              <a:rPr lang="en-AU" sz="1100" dirty="0" smtClean="0">
                <a:solidFill>
                  <a:schemeClr val="tx1"/>
                </a:solidFill>
                <a:latin typeface="Arial" panose="020B0604020202020204" pitchFamily="34" charset="0"/>
                <a:cs typeface="Arial" panose="020B0604020202020204" pitchFamily="34" charset="0"/>
              </a:rPr>
              <a:t>Return to Work is the “Healthiest Outcome”</a:t>
            </a:r>
          </a:p>
          <a:p>
            <a:pPr marL="0" indent="0" eaLnBrk="1" hangingPunct="1">
              <a:buNone/>
            </a:pPr>
            <a:endParaRPr lang="en-NZ" sz="1100" dirty="0" smtClean="0">
              <a:solidFill>
                <a:schemeClr val="tx1"/>
              </a:solidFill>
              <a:latin typeface="Arial" panose="020B0604020202020204" pitchFamily="34" charset="0"/>
              <a:cs typeface="Arial" panose="020B0604020202020204" pitchFamily="34" charset="0"/>
            </a:endParaRPr>
          </a:p>
          <a:p>
            <a:pPr marL="0" indent="0" eaLnBrk="1" hangingPunct="1">
              <a:buNone/>
            </a:pPr>
            <a:r>
              <a:rPr lang="en-NZ" sz="1100" dirty="0" smtClean="0">
                <a:solidFill>
                  <a:schemeClr val="tx1"/>
                </a:solidFill>
                <a:latin typeface="Arial" panose="020B0604020202020204" pitchFamily="34" charset="0"/>
                <a:cs typeface="Arial" panose="020B0604020202020204" pitchFamily="34" charset="0"/>
              </a:rPr>
              <a:t>“</a:t>
            </a:r>
            <a:r>
              <a:rPr lang="en-NZ" sz="1100" i="1" dirty="0" smtClean="0">
                <a:solidFill>
                  <a:schemeClr val="tx1"/>
                </a:solidFill>
                <a:latin typeface="Arial" panose="020B0604020202020204" pitchFamily="34" charset="0"/>
                <a:cs typeface="Arial" panose="020B0604020202020204" pitchFamily="34" charset="0"/>
              </a:rPr>
              <a:t>For most people their work is a key factor in their self worth, family esteem and identity.  So if they become sick and are not helped quickly enough, they can all too easily find themselves on a downward spiral into long term sickness and a life on benefits.</a:t>
            </a:r>
            <a:r>
              <a:rPr lang="en-NZ" sz="1100" dirty="0" smtClean="0">
                <a:solidFill>
                  <a:schemeClr val="tx1"/>
                </a:solidFill>
                <a:latin typeface="Arial" panose="020B0604020202020204" pitchFamily="34" charset="0"/>
                <a:cs typeface="Arial" panose="020B0604020202020204" pitchFamily="34" charset="0"/>
              </a:rPr>
              <a:t>” </a:t>
            </a:r>
          </a:p>
          <a:p>
            <a:pPr marL="0" indent="0" eaLnBrk="1" hangingPunct="1">
              <a:buNone/>
            </a:pPr>
            <a:endParaRPr lang="en-NZ" sz="1100" smtClean="0">
              <a:solidFill>
                <a:schemeClr val="tx1"/>
              </a:solidFill>
              <a:latin typeface="Arial" panose="020B0604020202020204" pitchFamily="34" charset="0"/>
              <a:cs typeface="Arial" panose="020B0604020202020204" pitchFamily="34" charset="0"/>
            </a:endParaRPr>
          </a:p>
          <a:p>
            <a:pPr marL="0" indent="0" eaLnBrk="1" hangingPunct="1">
              <a:buNone/>
            </a:pPr>
            <a:endParaRPr lang="en-NZ" sz="1100" dirty="0" smtClean="0">
              <a:solidFill>
                <a:schemeClr val="tx1"/>
              </a:solidFill>
              <a:latin typeface="Arial" panose="020B0604020202020204" pitchFamily="34" charset="0"/>
              <a:cs typeface="Arial" panose="020B0604020202020204" pitchFamily="34" charset="0"/>
            </a:endParaRPr>
          </a:p>
          <a:p>
            <a:pPr marL="0" indent="0" eaLnBrk="1" hangingPunct="1">
              <a:buNone/>
            </a:pPr>
            <a:endParaRPr lang="en-NZ" sz="1100" dirty="0" smtClean="0">
              <a:solidFill>
                <a:schemeClr val="tx1"/>
              </a:solidFill>
              <a:latin typeface="Arial" panose="020B0604020202020204" pitchFamily="34" charset="0"/>
              <a:cs typeface="Arial" panose="020B0604020202020204" pitchFamily="34" charset="0"/>
            </a:endParaRPr>
          </a:p>
          <a:p>
            <a:pPr marL="0" indent="0" eaLnBrk="1" hangingPunct="1">
              <a:buNone/>
            </a:pPr>
            <a:endParaRPr lang="en-NZ" sz="1100" dirty="0" smtClean="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14</a:t>
            </a:fld>
            <a:endParaRPr lang="en-US" dirty="0"/>
          </a:p>
        </p:txBody>
      </p:sp>
    </p:spTree>
    <p:extLst>
      <p:ext uri="{BB962C8B-B14F-4D97-AF65-F5344CB8AC3E}">
        <p14:creationId xmlns:p14="http://schemas.microsoft.com/office/powerpoint/2010/main" val="101151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None/>
            </a:pPr>
            <a:r>
              <a:rPr lang="en-US" sz="1100" baseline="0" dirty="0" smtClean="0">
                <a:latin typeface="Arial" pitchFamily="34" charset="0"/>
                <a:cs typeface="Arial" pitchFamily="34" charset="0"/>
              </a:rPr>
              <a:t>Long duration workers’ compensation claims and associated costs are increasing.</a:t>
            </a:r>
          </a:p>
          <a:p>
            <a:pPr eaLnBrk="1" hangingPunct="1">
              <a:buFont typeface="Arial" pitchFamily="34" charset="0"/>
              <a:buNone/>
            </a:pPr>
            <a:endParaRPr lang="en-US" sz="1100" baseline="0" dirty="0" smtClean="0">
              <a:latin typeface="Arial" pitchFamily="34" charset="0"/>
              <a:cs typeface="Arial" pitchFamily="34" charset="0"/>
            </a:endParaRPr>
          </a:p>
          <a:p>
            <a:pPr eaLnBrk="1" hangingPunct="1">
              <a:buFont typeface="Arial" pitchFamily="34" charset="0"/>
              <a:buNone/>
            </a:pPr>
            <a:r>
              <a:rPr lang="en-US" sz="1100" baseline="0" dirty="0" smtClean="0">
                <a:latin typeface="Arial" pitchFamily="34" charset="0"/>
                <a:cs typeface="Arial" pitchFamily="34" charset="0"/>
              </a:rPr>
              <a:t>This morning, we want to provide you with some background for discussion on this issue. </a:t>
            </a:r>
          </a:p>
          <a:p>
            <a:pPr eaLnBrk="1" hangingPunct="1">
              <a:buFont typeface="Arial" pitchFamily="34" charset="0"/>
              <a:buNone/>
            </a:pPr>
            <a:endParaRPr lang="en-US" sz="1100" baseline="0" dirty="0" smtClean="0">
              <a:latin typeface="Arial" pitchFamily="34" charset="0"/>
              <a:cs typeface="Arial" pitchFamily="34" charset="0"/>
            </a:endParaRPr>
          </a:p>
          <a:p>
            <a:pPr eaLnBrk="1" hangingPunct="1">
              <a:buFont typeface="Arial" pitchFamily="34" charset="0"/>
              <a:buNone/>
            </a:pPr>
            <a:r>
              <a:rPr lang="en-US" sz="1100" dirty="0" smtClean="0">
                <a:latin typeface="Arial" pitchFamily="34" charset="0"/>
                <a:cs typeface="Arial" pitchFamily="34" charset="0"/>
              </a:rPr>
              <a:t>The areas I am going to concentrate</a:t>
            </a:r>
            <a:r>
              <a:rPr lang="en-US" sz="1100" baseline="0" dirty="0" smtClean="0">
                <a:latin typeface="Arial" pitchFamily="34" charset="0"/>
                <a:cs typeface="Arial" pitchFamily="34" charset="0"/>
              </a:rPr>
              <a:t> on are:</a:t>
            </a:r>
          </a:p>
          <a:p>
            <a:pPr eaLnBrk="1" hangingPunct="1">
              <a:buFontTx/>
              <a:buChar char="-"/>
            </a:pPr>
            <a:r>
              <a:rPr lang="en-US" sz="1100" baseline="0" dirty="0" smtClean="0">
                <a:latin typeface="Arial" pitchFamily="34" charset="0"/>
                <a:cs typeface="Arial" pitchFamily="34" charset="0"/>
              </a:rPr>
              <a:t> providing an overview of the WA workers’ compensation scheme</a:t>
            </a:r>
          </a:p>
          <a:p>
            <a:pPr eaLnBrk="1" hangingPunct="1">
              <a:buFontTx/>
              <a:buChar char="-"/>
            </a:pPr>
            <a:r>
              <a:rPr lang="en-US" sz="1100" baseline="0" dirty="0" smtClean="0">
                <a:latin typeface="Arial" pitchFamily="34" charset="0"/>
                <a:cs typeface="Arial" pitchFamily="34" charset="0"/>
              </a:rPr>
              <a:t> outline employers’ obligations in relation to injury management and return to work</a:t>
            </a:r>
          </a:p>
          <a:p>
            <a:pPr eaLnBrk="1" hangingPunct="1">
              <a:buFontTx/>
              <a:buChar char="-"/>
            </a:pPr>
            <a:r>
              <a:rPr lang="en-US" sz="1100" baseline="0" dirty="0" smtClean="0">
                <a:latin typeface="Arial" pitchFamily="34" charset="0"/>
                <a:cs typeface="Arial" pitchFamily="34" charset="0"/>
              </a:rPr>
              <a:t> imperatives for returning injured workers to meaningful employment at the earliest opportunity</a:t>
            </a:r>
          </a:p>
          <a:p>
            <a:pPr eaLnBrk="1" hangingPunct="1">
              <a:buFontTx/>
              <a:buChar char="-"/>
            </a:pPr>
            <a:endParaRPr lang="en-US" sz="1100" baseline="0" dirty="0" smtClean="0">
              <a:latin typeface="Arial" pitchFamily="34" charset="0"/>
              <a:cs typeface="Arial" pitchFamily="34" charset="0"/>
            </a:endParaRPr>
          </a:p>
          <a:p>
            <a:pPr eaLnBrk="1" hangingPunct="1">
              <a:buFontTx/>
              <a:buNone/>
            </a:pPr>
            <a:r>
              <a:rPr lang="en-US" sz="1100" baseline="0" dirty="0" smtClean="0">
                <a:latin typeface="Arial" pitchFamily="34" charset="0"/>
                <a:cs typeface="Arial" pitchFamily="34" charset="0"/>
              </a:rPr>
              <a:t>Then I’ll hand over to Leona to provide an overview of key trends and indicators of long duration claims.</a:t>
            </a:r>
          </a:p>
          <a:p>
            <a:endParaRPr lang="en-AU" dirty="0"/>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2</a:t>
            </a:fld>
            <a:endParaRPr lang="en-US" dirty="0"/>
          </a:p>
        </p:txBody>
      </p:sp>
    </p:spTree>
    <p:extLst>
      <p:ext uri="{BB962C8B-B14F-4D97-AF65-F5344CB8AC3E}">
        <p14:creationId xmlns:p14="http://schemas.microsoft.com/office/powerpoint/2010/main" val="3472928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latin typeface="Arial" pitchFamily="34" charset="0"/>
                <a:cs typeface="Arial" pitchFamily="34" charset="0"/>
              </a:rPr>
              <a:t>While the workers’ compensation system works on a “no fault” basis across the country, in some states the Government is the insurer, underwriting the workers compensation risk. </a:t>
            </a:r>
            <a:r>
              <a:rPr lang="en-AU" sz="1100" dirty="0" smtClean="0">
                <a:latin typeface="Arial" pitchFamily="34" charset="0"/>
                <a:cs typeface="Arial" pitchFamily="34" charset="0"/>
              </a:rPr>
              <a:t>In Queensland the Government also manages claims, while in other centrally funded states claims management is outsourced to private insurers. </a:t>
            </a:r>
          </a:p>
          <a:p>
            <a:endParaRPr lang="en-AU" sz="1100" dirty="0" smtClean="0">
              <a:latin typeface="Arial" pitchFamily="34" charset="0"/>
              <a:cs typeface="Arial" pitchFamily="34" charset="0"/>
            </a:endParaRPr>
          </a:p>
          <a:p>
            <a:r>
              <a:rPr lang="en-AU" sz="1100" kern="1200" dirty="0" smtClean="0">
                <a:solidFill>
                  <a:schemeClr val="tx1"/>
                </a:solidFill>
                <a:latin typeface="Arial" panose="020B0604020202020204" pitchFamily="34" charset="0"/>
                <a:ea typeface="+mn-ea"/>
                <a:cs typeface="Arial" panose="020B0604020202020204" pitchFamily="34" charset="0"/>
              </a:rPr>
              <a:t>In Western Australia workers' compensation insurance is underwritten in a competitive market by private insurers who are approved by WorkCover WA. </a:t>
            </a:r>
          </a:p>
          <a:p>
            <a:endParaRPr lang="en-AU" sz="1100" kern="1200" dirty="0" smtClean="0">
              <a:solidFill>
                <a:schemeClr val="tx1"/>
              </a:solidFill>
              <a:latin typeface="Arial" panose="020B0604020202020204" pitchFamily="34" charset="0"/>
              <a:ea typeface="+mn-ea"/>
              <a:cs typeface="Arial" panose="020B0604020202020204" pitchFamily="34" charset="0"/>
            </a:endParaRPr>
          </a:p>
          <a:p>
            <a:r>
              <a:rPr lang="en-AU" sz="1100" kern="1200" dirty="0" smtClean="0">
                <a:solidFill>
                  <a:schemeClr val="tx1"/>
                </a:solidFill>
                <a:latin typeface="Arial" panose="020B0604020202020204" pitchFamily="34" charset="0"/>
                <a:ea typeface="+mn-ea"/>
                <a:cs typeface="Arial" panose="020B0604020202020204" pitchFamily="34" charset="0"/>
              </a:rPr>
              <a:t>There are currently eight insurers approved to underwrite workers’ compensation insurance in Western Australia. The Insurance Commission of WA also underwrites workers’ compensation insurance but is not an “approved” insurer.</a:t>
            </a:r>
          </a:p>
          <a:p>
            <a:endParaRPr lang="en-AU" sz="1100" kern="1200" dirty="0" smtClean="0">
              <a:solidFill>
                <a:schemeClr val="tx1"/>
              </a:solidFill>
              <a:latin typeface="Arial" panose="020B0604020202020204" pitchFamily="34" charset="0"/>
              <a:ea typeface="+mn-ea"/>
              <a:cs typeface="Arial" panose="020B0604020202020204" pitchFamily="34" charset="0"/>
            </a:endParaRPr>
          </a:p>
          <a:p>
            <a:r>
              <a:rPr lang="en-AU" sz="1100" kern="1200" dirty="0" smtClean="0">
                <a:solidFill>
                  <a:schemeClr val="tx1"/>
                </a:solidFill>
                <a:latin typeface="Arial" panose="020B0604020202020204" pitchFamily="34" charset="0"/>
                <a:ea typeface="+mn-ea"/>
                <a:cs typeface="Arial" panose="020B0604020202020204" pitchFamily="34" charset="0"/>
              </a:rPr>
              <a:t>There are also 27 self insurers</a:t>
            </a:r>
            <a:r>
              <a:rPr lang="en-AU" sz="1100" kern="1200" baseline="0" dirty="0" smtClean="0">
                <a:solidFill>
                  <a:schemeClr val="tx1"/>
                </a:solidFill>
                <a:latin typeface="Arial" panose="020B0604020202020204" pitchFamily="34" charset="0"/>
                <a:ea typeface="+mn-ea"/>
                <a:cs typeface="Arial" panose="020B0604020202020204" pitchFamily="34" charset="0"/>
              </a:rPr>
              <a:t> who are large companies who underwrite their own workers’ compensation risk, for example Woolworths is a self-insurer. </a:t>
            </a:r>
          </a:p>
          <a:p>
            <a:endParaRPr lang="en-AU" sz="1100" kern="1200" baseline="0" dirty="0" smtClean="0">
              <a:solidFill>
                <a:schemeClr val="tx1"/>
              </a:solidFill>
              <a:latin typeface="Arial" panose="020B0604020202020204" pitchFamily="34" charset="0"/>
              <a:ea typeface="+mn-ea"/>
              <a:cs typeface="Arial" panose="020B0604020202020204" pitchFamily="34" charset="0"/>
            </a:endParaRPr>
          </a:p>
          <a:p>
            <a:r>
              <a:rPr lang="en-AU" sz="1100" kern="1200" baseline="0" dirty="0" smtClean="0">
                <a:solidFill>
                  <a:schemeClr val="tx1"/>
                </a:solidFill>
                <a:latin typeface="Arial" panose="020B0604020202020204" pitchFamily="34" charset="0"/>
                <a:ea typeface="+mn-ea"/>
                <a:cs typeface="Arial" panose="020B0604020202020204" pitchFamily="34" charset="0"/>
              </a:rPr>
              <a:t>All insurers within the WA workers’ compensation scheme are required by law to provide WorkCover WA with data relating to claims. This includes claim numbers, payments and management details, such as the time taken to finalise a claim. Insurers are an important source of WorkCover data.</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3</a:t>
            </a:fld>
            <a:endParaRPr lang="en-US" dirty="0"/>
          </a:p>
        </p:txBody>
      </p:sp>
    </p:spTree>
    <p:extLst>
      <p:ext uri="{BB962C8B-B14F-4D97-AF65-F5344CB8AC3E}">
        <p14:creationId xmlns:p14="http://schemas.microsoft.com/office/powerpoint/2010/main" val="202325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100" dirty="0" smtClean="0">
                <a:latin typeface="Arial" panose="020B0604020202020204" pitchFamily="34" charset="0"/>
                <a:cs typeface="Arial" panose="020B0604020202020204" pitchFamily="34" charset="0"/>
              </a:rPr>
              <a:t>WorkCover WA is responsible for overseeing the workers' compensation and injury management system in Western Australia. Our vision is that we have a </a:t>
            </a:r>
            <a:r>
              <a:rPr lang="en-US" sz="1100" dirty="0" smtClean="0">
                <a:solidFill>
                  <a:schemeClr val="tx1"/>
                </a:solidFill>
                <a:latin typeface="Arial" pitchFamily="34" charset="0"/>
                <a:cs typeface="Arial" pitchFamily="34" charset="0"/>
              </a:rPr>
              <a:t>workers’ compensation and injury management scheme that works for all.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latin typeface="Arial" pitchFamily="34" charset="0"/>
                <a:cs typeface="Arial" pitchFamily="34" charset="0"/>
              </a:rPr>
              <a:t>As you can see, the three key objectives of the WA workers’ compensation scheme are listed. Later on I will expand on the third objective “Return injured workers to suitable and sustainable employment as soon as practicable”.</a:t>
            </a:r>
          </a:p>
          <a:p>
            <a:endParaRPr lang="en-US" sz="1100" baseline="0" dirty="0" smtClean="0">
              <a:latin typeface="Arial" pitchFamily="34" charset="0"/>
              <a:cs typeface="Arial" pitchFamily="34" charset="0"/>
            </a:endParaRPr>
          </a:p>
          <a:p>
            <a:r>
              <a:rPr lang="en-US" sz="1100" baseline="0" dirty="0" smtClean="0">
                <a:latin typeface="Arial" pitchFamily="34" charset="0"/>
                <a:cs typeface="Arial" pitchFamily="34" charset="0"/>
              </a:rPr>
              <a:t>I want to emphasise that the workers’ compensation scheme is a finite system – our focus is on supporting injured workers and employers adequately to reduce the social and economic burden of having a work related injury or disease and returning injured workers to suitable and sustainable employment, where practicable.</a:t>
            </a:r>
          </a:p>
          <a:p>
            <a:endParaRPr lang="en-US" sz="1100" baseline="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aseline="0" dirty="0" smtClean="0">
                <a:latin typeface="Arial" pitchFamily="34" charset="0"/>
                <a:cs typeface="Arial" pitchFamily="34" charset="0"/>
              </a:rPr>
              <a:t>It is not a scheme to assist a worker during their entire working life – there are other insurance and social support schemes that exist for this purpose.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latin typeface="Arial" pitchFamily="34" charset="0"/>
              <a:cs typeface="Arial" pitchFamily="34" charset="0"/>
            </a:endParaRPr>
          </a:p>
          <a:p>
            <a:pPr>
              <a:buClrTx/>
            </a:pPr>
            <a:r>
              <a:rPr lang="en-AU" sz="1100" dirty="0" smtClean="0">
                <a:solidFill>
                  <a:schemeClr val="tx1"/>
                </a:solidFill>
                <a:latin typeface="Arial" panose="020B0604020202020204" pitchFamily="34" charset="0"/>
                <a:cs typeface="Arial" panose="020B0604020202020204" pitchFamily="34" charset="0"/>
              </a:rPr>
              <a:t>WorkCover’s role is to </a:t>
            </a:r>
          </a:p>
          <a:p>
            <a:pPr marL="342900" indent="-342900">
              <a:buClrTx/>
              <a:buFont typeface="Arial" panose="020B0604020202020204" pitchFamily="34" charset="0"/>
              <a:buChar char="•"/>
            </a:pPr>
            <a:r>
              <a:rPr lang="en-AU" sz="1100" dirty="0" smtClean="0">
                <a:solidFill>
                  <a:schemeClr val="tx1"/>
                </a:solidFill>
                <a:latin typeface="Arial" panose="020B0604020202020204" pitchFamily="34" charset="0"/>
                <a:cs typeface="Arial" panose="020B0604020202020204" pitchFamily="34" charset="0"/>
              </a:rPr>
              <a:t>  oversee the workers' compensation and injury management system in Western Australia</a:t>
            </a:r>
          </a:p>
          <a:p>
            <a:pPr marL="0" lvl="2" indent="-450850">
              <a:spcAft>
                <a:spcPts val="600"/>
              </a:spcAft>
              <a:buFont typeface="Arial" panose="020B0604020202020204" pitchFamily="34" charset="0"/>
              <a:buChar char="•"/>
            </a:pPr>
            <a:r>
              <a:rPr lang="en-AU" sz="1100" kern="1200" dirty="0" smtClean="0">
                <a:solidFill>
                  <a:schemeClr val="tx1"/>
                </a:solidFill>
                <a:latin typeface="Arial" panose="020B0604020202020204" pitchFamily="34" charset="0"/>
                <a:ea typeface="+mn-ea"/>
                <a:cs typeface="Arial" panose="020B0604020202020204" pitchFamily="34" charset="0"/>
              </a:rPr>
              <a:t>monitoring compliance with the Act</a:t>
            </a:r>
          </a:p>
          <a:p>
            <a:pPr marL="450000" lvl="2" indent="-450850">
              <a:spcAft>
                <a:spcPts val="600"/>
              </a:spcAft>
              <a:buFont typeface="Arial" panose="020B0604020202020204" pitchFamily="34" charset="0"/>
              <a:buChar char="•"/>
            </a:pPr>
            <a:r>
              <a:rPr lang="en-AU" sz="1100" kern="1200" dirty="0" smtClean="0">
                <a:solidFill>
                  <a:schemeClr val="tx1"/>
                </a:solidFill>
                <a:latin typeface="Arial" panose="020B0604020202020204" pitchFamily="34" charset="0"/>
                <a:ea typeface="+mn-ea"/>
                <a:cs typeface="Arial" panose="020B0604020202020204" pitchFamily="34" charset="0"/>
              </a:rPr>
              <a:t>informing and educate workers, employers and others about workers' compensation and injury management</a:t>
            </a:r>
          </a:p>
          <a:p>
            <a:pPr marL="0" lvl="2" indent="-450850">
              <a:spcAft>
                <a:spcPts val="600"/>
              </a:spcAft>
              <a:buFont typeface="Arial" panose="020B0604020202020204" pitchFamily="34" charset="0"/>
              <a:buChar char="•"/>
            </a:pPr>
            <a:r>
              <a:rPr lang="en-AU" sz="1100" kern="1200" dirty="0" smtClean="0">
                <a:solidFill>
                  <a:schemeClr val="tx1"/>
                </a:solidFill>
                <a:latin typeface="Arial" panose="020B0604020202020204" pitchFamily="34" charset="0"/>
                <a:ea typeface="+mn-ea"/>
                <a:cs typeface="Arial" panose="020B0604020202020204" pitchFamily="34" charset="0"/>
              </a:rPr>
              <a:t>provide an independent dispute resolution system</a:t>
            </a:r>
            <a:endParaRPr lang="en-AU" sz="11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4</a:t>
            </a:fld>
            <a:endParaRPr lang="en-US" dirty="0"/>
          </a:p>
        </p:txBody>
      </p:sp>
    </p:spTree>
    <p:extLst>
      <p:ext uri="{BB962C8B-B14F-4D97-AF65-F5344CB8AC3E}">
        <p14:creationId xmlns:p14="http://schemas.microsoft.com/office/powerpoint/2010/main" val="149225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dirty="0" smtClean="0">
                <a:latin typeface="Arial" pitchFamily="34" charset="0"/>
                <a:cs typeface="Arial" pitchFamily="34" charset="0"/>
              </a:rPr>
              <a:t>Here is a view showing how we regulate.</a:t>
            </a:r>
          </a:p>
          <a:p>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Much of our regulatory activity is focussed on helping, advising and assisting people:</a:t>
            </a:r>
          </a:p>
          <a:p>
            <a:endParaRPr lang="en-AU" sz="1100" dirty="0" smtClean="0">
              <a:latin typeface="Arial" pitchFamily="34" charset="0"/>
              <a:cs typeface="Arial" pitchFamily="34" charset="0"/>
            </a:endParaRPr>
          </a:p>
          <a:p>
            <a:pPr>
              <a:buFont typeface="Arial" pitchFamily="34" charset="0"/>
              <a:buChar char="•"/>
            </a:pPr>
            <a:r>
              <a:rPr lang="en-AU" sz="1100" dirty="0" smtClean="0">
                <a:latin typeface="Arial" pitchFamily="34" charset="0"/>
                <a:cs typeface="Arial" pitchFamily="34" charset="0"/>
              </a:rPr>
              <a:t>We help people to understand the scheme and their rights and obligations </a:t>
            </a:r>
          </a:p>
          <a:p>
            <a:pPr>
              <a:buFont typeface="Arial" pitchFamily="34" charset="0"/>
              <a:buChar char="•"/>
            </a:pPr>
            <a:endParaRPr lang="en-AU" sz="1100" dirty="0" smtClean="0">
              <a:latin typeface="Arial" pitchFamily="34" charset="0"/>
              <a:cs typeface="Arial" pitchFamily="34" charset="0"/>
            </a:endParaRPr>
          </a:p>
          <a:p>
            <a:pPr>
              <a:buFont typeface="Arial" pitchFamily="34" charset="0"/>
              <a:buChar char="•"/>
            </a:pPr>
            <a:r>
              <a:rPr lang="en-AU" sz="1100" dirty="0" smtClean="0">
                <a:latin typeface="Arial" pitchFamily="34" charset="0"/>
                <a:cs typeface="Arial" pitchFamily="34" charset="0"/>
              </a:rPr>
              <a:t>We advise people with specific issues related to their claim or their business</a:t>
            </a:r>
          </a:p>
          <a:p>
            <a:pPr>
              <a:buFont typeface="Arial" pitchFamily="34" charset="0"/>
              <a:buChar char="•"/>
            </a:pPr>
            <a:endParaRPr lang="en-AU" sz="1100" dirty="0" smtClean="0">
              <a:latin typeface="Arial" pitchFamily="34" charset="0"/>
              <a:cs typeface="Arial" pitchFamily="34" charset="0"/>
            </a:endParaRPr>
          </a:p>
          <a:p>
            <a:pPr>
              <a:buFont typeface="Arial" pitchFamily="34" charset="0"/>
              <a:buChar char="•"/>
            </a:pPr>
            <a:r>
              <a:rPr lang="en-AU" sz="1100" dirty="0" smtClean="0">
                <a:latin typeface="Arial" pitchFamily="34" charset="0"/>
                <a:cs typeface="Arial" pitchFamily="34" charset="0"/>
              </a:rPr>
              <a:t>We assist people in getting claims back on track if they are not progressing smoothly</a:t>
            </a:r>
          </a:p>
          <a:p>
            <a:pPr>
              <a:buFont typeface="Arial" pitchFamily="34" charset="0"/>
              <a:buNone/>
            </a:pPr>
            <a:endParaRPr lang="en-AU" sz="1100" dirty="0" smtClean="0">
              <a:latin typeface="Arial" pitchFamily="34" charset="0"/>
              <a:cs typeface="Arial" pitchFamily="34" charset="0"/>
            </a:endParaRPr>
          </a:p>
          <a:p>
            <a:pPr>
              <a:buFont typeface="Arial" pitchFamily="34" charset="0"/>
              <a:buNone/>
            </a:pPr>
            <a:r>
              <a:rPr lang="en-AU" sz="1100" dirty="0" smtClean="0">
                <a:latin typeface="Arial" pitchFamily="34" charset="0"/>
                <a:cs typeface="Arial" pitchFamily="34" charset="0"/>
              </a:rPr>
              <a:t>We also assess service providers for approval under the scheme and we monitor their performance to ensure it meets appropriate standards. </a:t>
            </a:r>
          </a:p>
          <a:p>
            <a:pPr>
              <a:buFont typeface="Arial" pitchFamily="34" charset="0"/>
              <a:buNone/>
            </a:pPr>
            <a:endParaRPr lang="en-AU" sz="1100" dirty="0" smtClean="0">
              <a:latin typeface="Arial" pitchFamily="34" charset="0"/>
              <a:cs typeface="Arial" pitchFamily="34" charset="0"/>
            </a:endParaRPr>
          </a:p>
          <a:p>
            <a:pPr>
              <a:buFont typeface="Arial" pitchFamily="34" charset="0"/>
              <a:buNone/>
            </a:pPr>
            <a:r>
              <a:rPr lang="en-AU" sz="1100" dirty="0" smtClean="0">
                <a:latin typeface="Arial" pitchFamily="34" charset="0"/>
                <a:cs typeface="Arial" pitchFamily="34" charset="0"/>
              </a:rPr>
              <a:t>We also carry out investigation and enforcement activities where warranted.</a:t>
            </a:r>
          </a:p>
          <a:p>
            <a:pPr>
              <a:buFont typeface="Arial" pitchFamily="34" charset="0"/>
              <a:buNone/>
            </a:pPr>
            <a:endParaRPr lang="en-AU" sz="1100" dirty="0" smtClean="0">
              <a:latin typeface="Arial" pitchFamily="34" charset="0"/>
              <a:cs typeface="Arial" pitchFamily="34" charset="0"/>
            </a:endParaRPr>
          </a:p>
          <a:p>
            <a:pPr>
              <a:buFont typeface="Arial" pitchFamily="34" charset="0"/>
              <a:buNone/>
            </a:pPr>
            <a:r>
              <a:rPr lang="en-AU" sz="1100" dirty="0" smtClean="0">
                <a:latin typeface="Arial" pitchFamily="34" charset="0"/>
                <a:cs typeface="Arial" pitchFamily="34" charset="0"/>
              </a:rPr>
              <a:t>I will run through each of these areas in order to give you a better understanding of how they work together as a regulatory system</a:t>
            </a: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5</a:t>
            </a:fld>
            <a:endParaRPr lang="en-US" dirty="0"/>
          </a:p>
        </p:txBody>
      </p:sp>
    </p:spTree>
    <p:extLst>
      <p:ext uri="{BB962C8B-B14F-4D97-AF65-F5344CB8AC3E}">
        <p14:creationId xmlns:p14="http://schemas.microsoft.com/office/powerpoint/2010/main" val="372092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dirty="0" smtClean="0">
                <a:latin typeface="Arial" pitchFamily="34" charset="0"/>
                <a:cs typeface="Arial" pitchFamily="34" charset="0"/>
              </a:rPr>
              <a:t>The Communications &amp; Education Branch runs</a:t>
            </a:r>
            <a:r>
              <a:rPr lang="en-AU" sz="1100" baseline="0" dirty="0" smtClean="0">
                <a:latin typeface="Arial" pitchFamily="34" charset="0"/>
                <a:cs typeface="Arial" pitchFamily="34" charset="0"/>
              </a:rPr>
              <a:t> </a:t>
            </a:r>
            <a:r>
              <a:rPr lang="en-AU" sz="1100" dirty="0" smtClean="0">
                <a:latin typeface="Arial" pitchFamily="34" charset="0"/>
                <a:cs typeface="Arial" pitchFamily="34" charset="0"/>
              </a:rPr>
              <a:t>a number of education strategies targeted at stakeholder groups that influence the health of the workers’ compensation system, for instance insurance brokers. </a:t>
            </a:r>
          </a:p>
          <a:p>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Unlike a number of other stakeholders, insurance brokers aren’t covered by the legislation but are often relied upon by smaller employers to handle their workers’ compensation obligations.</a:t>
            </a:r>
          </a:p>
          <a:p>
            <a:endParaRPr lang="en-AU" sz="1100" dirty="0" smtClean="0">
              <a:latin typeface="Arial" pitchFamily="34" charset="0"/>
              <a:cs typeface="Arial" pitchFamily="34" charset="0"/>
            </a:endParaRPr>
          </a:p>
          <a:p>
            <a:r>
              <a:rPr lang="en-AU" sz="1100" dirty="0" smtClean="0">
                <a:latin typeface="Arial" pitchFamily="34" charset="0"/>
                <a:cs typeface="Arial" pitchFamily="34" charset="0"/>
              </a:rPr>
              <a:t>We also collaborate</a:t>
            </a:r>
            <a:r>
              <a:rPr lang="en-AU" sz="1100" baseline="0" dirty="0" smtClean="0">
                <a:latin typeface="Arial" pitchFamily="34" charset="0"/>
                <a:cs typeface="Arial" pitchFamily="34" charset="0"/>
              </a:rPr>
              <a:t> </a:t>
            </a:r>
            <a:r>
              <a:rPr lang="en-AU" sz="1100" dirty="0" smtClean="0">
                <a:latin typeface="Arial" pitchFamily="34" charset="0"/>
                <a:cs typeface="Arial" pitchFamily="34" charset="0"/>
              </a:rPr>
              <a:t>with organisations such as IFAP to deliver information to regional stakeholders.</a:t>
            </a:r>
          </a:p>
          <a:p>
            <a:endParaRPr lang="en-AU" sz="1100" b="1" dirty="0" smtClean="0">
              <a:latin typeface="Arial" pitchFamily="34" charset="0"/>
              <a:cs typeface="Arial" pitchFamily="34" charset="0"/>
            </a:endParaRPr>
          </a:p>
          <a:p>
            <a:r>
              <a:rPr lang="en-AU" sz="1100" dirty="0" smtClean="0">
                <a:latin typeface="Arial" pitchFamily="34" charset="0"/>
                <a:cs typeface="Arial" pitchFamily="34" charset="0"/>
              </a:rPr>
              <a:t>The Communications &amp; Education Branch has developed a series of standard presentations on topics that we can deliver to interested groups or we can develop tailored  presentations on workers’ compensation and injury management topics.</a:t>
            </a:r>
          </a:p>
        </p:txBody>
      </p:sp>
      <p:sp>
        <p:nvSpPr>
          <p:cNvPr id="4" name="Slide Number Placeholder 3"/>
          <p:cNvSpPr>
            <a:spLocks noGrp="1"/>
          </p:cNvSpPr>
          <p:nvPr>
            <p:ph type="sldNum" sz="quarter" idx="10"/>
          </p:nvPr>
        </p:nvSpPr>
        <p:spPr/>
        <p:txBody>
          <a:bodyPr/>
          <a:lstStyle/>
          <a:p>
            <a:pPr>
              <a:defRPr/>
            </a:pPr>
            <a:fld id="{1C85D65F-1C41-452F-9B72-B7DEDE8704FF}" type="slidenum">
              <a:rPr lang="en-US" smtClean="0"/>
              <a:pPr>
                <a:defRPr/>
              </a:pPr>
              <a:t>6</a:t>
            </a:fld>
            <a:endParaRPr lang="en-US"/>
          </a:p>
        </p:txBody>
      </p:sp>
    </p:spTree>
    <p:extLst>
      <p:ext uri="{BB962C8B-B14F-4D97-AF65-F5344CB8AC3E}">
        <p14:creationId xmlns:p14="http://schemas.microsoft.com/office/powerpoint/2010/main" val="6075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defTabSz="914332" eaLnBrk="1" hangingPunct="1">
              <a:defRPr/>
            </a:pPr>
            <a:r>
              <a:rPr lang="en-AU" sz="1100" dirty="0" smtClean="0">
                <a:latin typeface="Arial" pitchFamily="34" charset="0"/>
                <a:cs typeface="Arial" pitchFamily="34" charset="0"/>
              </a:rPr>
              <a:t>At a ‘one on one’ level we have Advisory Services.  These are the people who take the calls to our 1300 number and who deal with enquiries that come to the front counter at WorkCover. We also receive a wide range of queries via</a:t>
            </a:r>
            <a:r>
              <a:rPr lang="en-AU" sz="1100" baseline="0" dirty="0" smtClean="0">
                <a:latin typeface="Arial" pitchFamily="34" charset="0"/>
                <a:cs typeface="Arial" pitchFamily="34" charset="0"/>
              </a:rPr>
              <a:t> email. </a:t>
            </a:r>
          </a:p>
          <a:p>
            <a:pPr marL="0" marR="0" indent="0" algn="l" defTabSz="914332" rtl="0" eaLnBrk="1" fontAlgn="base" latinLnBrk="0" hangingPunct="1">
              <a:lnSpc>
                <a:spcPct val="100000"/>
              </a:lnSpc>
              <a:spcBef>
                <a:spcPct val="30000"/>
              </a:spcBef>
              <a:spcAft>
                <a:spcPct val="0"/>
              </a:spcAft>
              <a:buClrTx/>
              <a:buSzTx/>
              <a:buFontTx/>
              <a:buNone/>
              <a:tabLst/>
              <a:defRPr/>
            </a:pPr>
            <a:endParaRPr lang="en-AU" sz="1100" dirty="0" smtClean="0">
              <a:latin typeface="Arial" pitchFamily="34" charset="0"/>
              <a:cs typeface="Arial" pitchFamily="34" charset="0"/>
            </a:endParaRPr>
          </a:p>
          <a:p>
            <a:pPr defTabSz="914332" eaLnBrk="1" hangingPunct="1">
              <a:defRPr/>
            </a:pPr>
            <a:r>
              <a:rPr lang="en-AU" sz="1100" dirty="0" smtClean="0">
                <a:latin typeface="Arial" pitchFamily="34" charset="0"/>
                <a:cs typeface="Arial" pitchFamily="34" charset="0"/>
              </a:rPr>
              <a:t>Generally these are from people who require advice regarding their specific circumstances. </a:t>
            </a:r>
          </a:p>
          <a:p>
            <a:pPr defTabSz="914332" eaLnBrk="1" hangingPunct="1">
              <a:defRPr/>
            </a:pPr>
            <a:endParaRPr lang="en-AU" sz="1100" dirty="0" smtClean="0">
              <a:latin typeface="Arial" pitchFamily="34" charset="0"/>
              <a:cs typeface="Arial" pitchFamily="34" charset="0"/>
            </a:endParaRPr>
          </a:p>
          <a:p>
            <a:pPr defTabSz="914332" eaLnBrk="1" hangingPunct="1">
              <a:defRPr/>
            </a:pPr>
            <a:r>
              <a:rPr lang="en-AU" sz="1100" dirty="0" smtClean="0">
                <a:latin typeface="Arial" pitchFamily="34" charset="0"/>
                <a:cs typeface="Arial" pitchFamily="34" charset="0"/>
              </a:rPr>
              <a:t>The focus of this unit is early intervention in matters that may lead to applications filed in the Conciliation &amp; Arbitration Services – or</a:t>
            </a:r>
            <a:r>
              <a:rPr lang="en-AU" sz="1100" baseline="0" dirty="0" smtClean="0">
                <a:latin typeface="Arial" pitchFamily="34" charset="0"/>
                <a:cs typeface="Arial" pitchFamily="34" charset="0"/>
              </a:rPr>
              <a:t> ‘CAS’ for short.</a:t>
            </a:r>
            <a:endParaRPr lang="en-AU" sz="1100" dirty="0" smtClean="0">
              <a:latin typeface="Arial" pitchFamily="34" charset="0"/>
              <a:cs typeface="Arial" pitchFamily="34" charset="0"/>
            </a:endParaRPr>
          </a:p>
          <a:p>
            <a:pPr defTabSz="914332" eaLnBrk="1" hangingPunct="1">
              <a:defRPr/>
            </a:pPr>
            <a:endParaRPr lang="en-AU" sz="1100" dirty="0" smtClean="0">
              <a:latin typeface="Arial" pitchFamily="34" charset="0"/>
              <a:cs typeface="Arial" pitchFamily="34" charset="0"/>
            </a:endParaRPr>
          </a:p>
          <a:p>
            <a:pPr lvl="0">
              <a:buFont typeface="Arial" pitchFamily="34" charset="0"/>
              <a:buChar char="•"/>
            </a:pPr>
            <a:r>
              <a:rPr lang="en-AU" sz="1100" dirty="0" smtClean="0">
                <a:latin typeface="Arial" pitchFamily="34" charset="0"/>
                <a:cs typeface="Arial" pitchFamily="34" charset="0"/>
              </a:rPr>
              <a:t>The Customer Assistance Unit (CAU) provides guidance and assistance to stakeholders to help them understand the issues or disputes that may have arisen on their claim.</a:t>
            </a:r>
          </a:p>
          <a:p>
            <a:pPr lvl="0">
              <a:buFont typeface="Arial" pitchFamily="34" charset="0"/>
              <a:buChar char="•"/>
            </a:pPr>
            <a:endParaRPr lang="en-AU" sz="1100" dirty="0" smtClean="0">
              <a:latin typeface="Arial" pitchFamily="34" charset="0"/>
              <a:cs typeface="Arial" pitchFamily="34" charset="0"/>
            </a:endParaRPr>
          </a:p>
          <a:p>
            <a:pPr lvl="0">
              <a:buFont typeface="Arial" pitchFamily="34" charset="0"/>
              <a:buChar char="•"/>
            </a:pPr>
            <a:r>
              <a:rPr lang="en-AU" sz="1100" dirty="0" smtClean="0">
                <a:latin typeface="Arial" pitchFamily="34" charset="0"/>
                <a:cs typeface="Arial" pitchFamily="34" charset="0"/>
              </a:rPr>
              <a:t>The unit may then assist the parties to resolve the matter, if all parties are agreeable, without the need for parties lodging an application in the CAS.  </a:t>
            </a:r>
          </a:p>
          <a:p>
            <a:pPr lvl="0">
              <a:buFont typeface="Arial" pitchFamily="34" charset="0"/>
              <a:buChar char="•"/>
            </a:pPr>
            <a:endParaRPr lang="en-AU" sz="1100" dirty="0" smtClean="0">
              <a:latin typeface="Arial" pitchFamily="34" charset="0"/>
              <a:cs typeface="Arial" pitchFamily="34" charset="0"/>
            </a:endParaRPr>
          </a:p>
          <a:p>
            <a:pPr lvl="0">
              <a:buFont typeface="Arial" pitchFamily="34" charset="0"/>
              <a:buNone/>
            </a:pPr>
            <a:r>
              <a:rPr lang="en-AU" sz="1100" dirty="0" smtClean="0">
                <a:latin typeface="Arial" pitchFamily="34" charset="0"/>
                <a:cs typeface="Arial" pitchFamily="34" charset="0"/>
              </a:rPr>
              <a:t>We also help parties to complete CAS applications and forms so they comply with the legislative requirements of the Act, Regulations and CAS Rules.  We find that, in many situations, helping the parties get together can often lead to a mutually agreeable resolution without a formal dispute arising. </a:t>
            </a:r>
          </a:p>
          <a:p>
            <a:pPr defTabSz="914332" eaLnBrk="1" hangingPunct="1">
              <a:defRPr/>
            </a:pPr>
            <a:endParaRPr lang="en-AU" sz="1100" dirty="0" smtClean="0">
              <a:latin typeface="Arial" pitchFamily="34" charset="0"/>
              <a:cs typeface="Arial" pitchFamily="34" charset="0"/>
            </a:endParaRPr>
          </a:p>
          <a:p>
            <a:pPr defTabSz="914332" eaLnBrk="1" hangingPunct="1">
              <a:defRPr/>
            </a:pPr>
            <a:endParaRPr lang="en-AU" sz="1100" dirty="0" smtClean="0">
              <a:latin typeface="Arial" pitchFamily="34" charset="0"/>
              <a:cs typeface="Arial" pitchFamily="34" charset="0"/>
            </a:endParaRPr>
          </a:p>
          <a:p>
            <a:pPr eaLnBrk="1" hangingPunct="1"/>
            <a:endParaRPr lang="en-US" sz="1000" dirty="0" smtClean="0">
              <a:latin typeface="Arial" pitchFamily="34" charset="0"/>
              <a:cs typeface="Arial" pitchFamily="34" charset="0"/>
            </a:endParaRPr>
          </a:p>
        </p:txBody>
      </p:sp>
    </p:spTree>
    <p:extLst>
      <p:ext uri="{BB962C8B-B14F-4D97-AF65-F5344CB8AC3E}">
        <p14:creationId xmlns:p14="http://schemas.microsoft.com/office/powerpoint/2010/main" val="92875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defTabSz="914332" eaLnBrk="1" hangingPunct="1">
              <a:lnSpc>
                <a:spcPct val="90000"/>
              </a:lnSpc>
              <a:defRPr/>
            </a:pPr>
            <a:r>
              <a:rPr lang="en-AU" sz="1100" dirty="0" smtClean="0">
                <a:latin typeface="Arial" pitchFamily="34" charset="0"/>
                <a:cs typeface="Arial" pitchFamily="34" charset="0"/>
              </a:rPr>
              <a:t>Standards &amp; Monitoring regulates service providers including insurers, self-insurers and vocational rehabilitation providers.  They focus on ongoing monitoring to ensure these stakeholders meet their obligations. </a:t>
            </a:r>
          </a:p>
          <a:p>
            <a:pPr eaLnBrk="1" hangingPunct="1">
              <a:lnSpc>
                <a:spcPct val="90000"/>
              </a:lnSpc>
            </a:pPr>
            <a:endParaRPr lang="en-AU" sz="1100" b="1" dirty="0" smtClean="0">
              <a:latin typeface="Arial" pitchFamily="34" charset="0"/>
              <a:cs typeface="Arial" pitchFamily="34" charset="0"/>
            </a:endParaRPr>
          </a:p>
          <a:p>
            <a:pPr eaLnBrk="1" hangingPunct="1">
              <a:lnSpc>
                <a:spcPct val="90000"/>
              </a:lnSpc>
            </a:pPr>
            <a:r>
              <a:rPr lang="en-AU" sz="1100" b="1" dirty="0" smtClean="0">
                <a:latin typeface="Arial" pitchFamily="34" charset="0"/>
                <a:cs typeface="Arial" pitchFamily="34" charset="0"/>
              </a:rPr>
              <a:t>Approve and Monitor Service Providers </a:t>
            </a:r>
          </a:p>
          <a:p>
            <a:pPr defTabSz="914277" eaLnBrk="1" hangingPunct="1">
              <a:lnSpc>
                <a:spcPct val="90000"/>
              </a:lnSpc>
              <a:buFont typeface="Arial" pitchFamily="34" charset="0"/>
              <a:buChar char="•"/>
              <a:defRPr/>
            </a:pPr>
            <a:r>
              <a:rPr lang="en-AU" sz="1100" dirty="0" smtClean="0">
                <a:latin typeface="Arial" pitchFamily="34" charset="0"/>
                <a:cs typeface="Arial" pitchFamily="34" charset="0"/>
              </a:rPr>
              <a:t>Service providers are fundamental to the workers’ compensation scheme</a:t>
            </a:r>
          </a:p>
          <a:p>
            <a:pPr eaLnBrk="1" hangingPunct="1">
              <a:lnSpc>
                <a:spcPct val="90000"/>
              </a:lnSpc>
              <a:buFont typeface="Arial" pitchFamily="34" charset="0"/>
              <a:buChar char="•"/>
            </a:pPr>
            <a:r>
              <a:rPr lang="en-AU" sz="1100" dirty="0" smtClean="0">
                <a:latin typeface="Arial" pitchFamily="34" charset="0"/>
                <a:cs typeface="Arial" pitchFamily="34" charset="0"/>
              </a:rPr>
              <a:t>Service providers must demonstrate they meet robust approval criteria</a:t>
            </a:r>
          </a:p>
          <a:p>
            <a:pPr eaLnBrk="1" hangingPunct="1">
              <a:lnSpc>
                <a:spcPct val="90000"/>
              </a:lnSpc>
              <a:buFont typeface="Arial" pitchFamily="34" charset="0"/>
              <a:buChar char="•"/>
            </a:pPr>
            <a:r>
              <a:rPr lang="en-AU" sz="1100" dirty="0" smtClean="0">
                <a:latin typeface="Arial" pitchFamily="34" charset="0"/>
                <a:cs typeface="Arial" pitchFamily="34" charset="0"/>
              </a:rPr>
              <a:t>We continuously monitor their performance and compliance, </a:t>
            </a:r>
          </a:p>
          <a:p>
            <a:pPr eaLnBrk="1" hangingPunct="1">
              <a:lnSpc>
                <a:spcPct val="90000"/>
              </a:lnSpc>
              <a:buFont typeface="Arial" pitchFamily="34" charset="0"/>
              <a:buChar char="•"/>
            </a:pPr>
            <a:r>
              <a:rPr lang="en-AU" sz="1100" dirty="0" smtClean="0">
                <a:latin typeface="Arial" pitchFamily="34" charset="0"/>
                <a:cs typeface="Arial" pitchFamily="34" charset="0"/>
              </a:rPr>
              <a:t>Both scheduled and unscheduled reviews/audit are undertaken.</a:t>
            </a:r>
          </a:p>
          <a:p>
            <a:pPr eaLnBrk="1" hangingPunct="1">
              <a:lnSpc>
                <a:spcPct val="90000"/>
              </a:lnSpc>
              <a:buFont typeface="Arial" pitchFamily="34" charset="0"/>
              <a:buChar char="•"/>
            </a:pPr>
            <a:endParaRPr lang="en-AU" sz="1100" dirty="0" smtClean="0">
              <a:latin typeface="Arial" pitchFamily="34" charset="0"/>
              <a:cs typeface="Arial" pitchFamily="34" charset="0"/>
            </a:endParaRPr>
          </a:p>
          <a:p>
            <a:pPr eaLnBrk="1" hangingPunct="1">
              <a:lnSpc>
                <a:spcPct val="90000"/>
              </a:lnSpc>
            </a:pPr>
            <a:r>
              <a:rPr lang="en-AU" sz="1100" dirty="0" smtClean="0">
                <a:latin typeface="Arial" pitchFamily="34" charset="0"/>
                <a:cs typeface="Arial" pitchFamily="34" charset="0"/>
              </a:rPr>
              <a:t> </a:t>
            </a:r>
            <a:r>
              <a:rPr lang="en-AU" sz="1100" b="1" dirty="0" smtClean="0">
                <a:latin typeface="Arial" pitchFamily="34" charset="0"/>
                <a:cs typeface="Arial" pitchFamily="34" charset="0"/>
              </a:rPr>
              <a:t>Noise Induced Hearing Loss Claims </a:t>
            </a:r>
          </a:p>
          <a:p>
            <a:pPr eaLnBrk="1" hangingPunct="1">
              <a:lnSpc>
                <a:spcPct val="90000"/>
              </a:lnSpc>
              <a:buFont typeface="Arial" pitchFamily="34" charset="0"/>
              <a:buChar char="•"/>
            </a:pPr>
            <a:r>
              <a:rPr lang="en-AU" sz="1100" dirty="0" smtClean="0">
                <a:latin typeface="Arial" pitchFamily="34" charset="0"/>
                <a:cs typeface="Arial" pitchFamily="34" charset="0"/>
              </a:rPr>
              <a:t>While worker’s compensation claims are managed by insurers and self-insurers NIHL claims are administered by WorkCover WA up to the point where the amount of compensation is determined. </a:t>
            </a:r>
          </a:p>
          <a:p>
            <a:pPr eaLnBrk="1" hangingPunct="1">
              <a:lnSpc>
                <a:spcPct val="90000"/>
              </a:lnSpc>
              <a:buFont typeface="Arial" pitchFamily="34" charset="0"/>
              <a:buChar char="•"/>
            </a:pPr>
            <a:r>
              <a:rPr lang="en-AU" sz="1100" dirty="0" smtClean="0">
                <a:latin typeface="Arial" pitchFamily="34" charset="0"/>
                <a:cs typeface="Arial" pitchFamily="34" charset="0"/>
              </a:rPr>
              <a:t>The NIHL section receives hearing test results submitted online by approved Audiometric Officers</a:t>
            </a:r>
            <a:r>
              <a:rPr lang="en-AU" sz="1100" baseline="0" dirty="0" smtClean="0">
                <a:latin typeface="Arial" pitchFamily="34" charset="0"/>
                <a:cs typeface="Arial" pitchFamily="34" charset="0"/>
              </a:rPr>
              <a:t> – the level of hearing loss determines the action to be taken.</a:t>
            </a:r>
            <a:endParaRPr lang="en-AU" sz="1100" dirty="0" smtClean="0">
              <a:latin typeface="Arial" pitchFamily="34" charset="0"/>
              <a:cs typeface="Arial" pitchFamily="34" charset="0"/>
            </a:endParaRPr>
          </a:p>
        </p:txBody>
      </p:sp>
    </p:spTree>
    <p:extLst>
      <p:ext uri="{BB962C8B-B14F-4D97-AF65-F5344CB8AC3E}">
        <p14:creationId xmlns:p14="http://schemas.microsoft.com/office/powerpoint/2010/main" val="203082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lvl="0"/>
            <a:r>
              <a:rPr lang="en-US" sz="1100" dirty="0" smtClean="0">
                <a:latin typeface="Arial" pitchFamily="34" charset="0"/>
                <a:cs typeface="Arial" pitchFamily="34" charset="0"/>
              </a:rPr>
              <a:t>Employers must hold a workers compensation policy to cover them for any workers they employ, including contractors and sub contractors. </a:t>
            </a:r>
          </a:p>
          <a:p>
            <a:pPr lvl="0"/>
            <a:endParaRPr lang="en-US" sz="1100" dirty="0" smtClean="0">
              <a:latin typeface="Arial" pitchFamily="34" charset="0"/>
              <a:cs typeface="Arial" pitchFamily="34" charset="0"/>
            </a:endParaRPr>
          </a:p>
          <a:p>
            <a:pPr lvl="0"/>
            <a:r>
              <a:rPr lang="en-US" sz="1100" dirty="0" smtClean="0">
                <a:latin typeface="Arial" pitchFamily="34" charset="0"/>
                <a:cs typeface="Arial" pitchFamily="34" charset="0"/>
              </a:rPr>
              <a:t>An important point to make is that where contractors are involved, b</a:t>
            </a:r>
            <a:r>
              <a:rPr lang="en-AU" sz="1100" b="0" dirty="0" err="1" smtClean="0">
                <a:latin typeface="Arial" pitchFamily="34" charset="0"/>
                <a:cs typeface="Arial" pitchFamily="34" charset="0"/>
              </a:rPr>
              <a:t>oth</a:t>
            </a:r>
            <a:r>
              <a:rPr lang="en-AU" sz="1100" b="0" dirty="0" smtClean="0">
                <a:latin typeface="Arial" pitchFamily="34" charset="0"/>
                <a:cs typeface="Arial" pitchFamily="34" charset="0"/>
              </a:rPr>
              <a:t> the principal and the contractor are liable to cover any workers the contractor may employ, so both must have a workers’ compensation policy. </a:t>
            </a:r>
          </a:p>
          <a:p>
            <a:pPr lvl="0"/>
            <a:endParaRPr lang="en-AU" sz="1100" dirty="0" smtClean="0">
              <a:latin typeface="Arial" pitchFamily="34" charset="0"/>
              <a:cs typeface="Arial" pitchFamily="34" charset="0"/>
            </a:endParaRPr>
          </a:p>
          <a:p>
            <a:pPr lvl="0"/>
            <a:r>
              <a:rPr lang="en-AU" sz="1100" dirty="0" smtClean="0">
                <a:latin typeface="Arial" pitchFamily="34" charset="0"/>
                <a:cs typeface="Arial" pitchFamily="34" charset="0"/>
              </a:rPr>
              <a:t>Secondly, if there is an injury and a claim, employers must submit completed claim forms to the insurer within five days of receiving the form.  </a:t>
            </a:r>
          </a:p>
          <a:p>
            <a:pPr lvl="0"/>
            <a:endParaRPr lang="en-US" sz="1100" dirty="0" smtClean="0">
              <a:latin typeface="Arial" pitchFamily="34" charset="0"/>
              <a:cs typeface="Arial" pitchFamily="34" charset="0"/>
            </a:endParaRPr>
          </a:p>
          <a:p>
            <a:pPr lvl="0"/>
            <a:r>
              <a:rPr lang="en-US" sz="1100" dirty="0" smtClean="0">
                <a:latin typeface="Arial" pitchFamily="34" charset="0"/>
                <a:cs typeface="Arial" pitchFamily="34" charset="0"/>
              </a:rPr>
              <a:t>Once the insurer accepts a claim, the employer should begin making weekly payments in the usual manner, and on the usual pay day.  </a:t>
            </a:r>
            <a:endParaRPr lang="en-AU" sz="1100" dirty="0" smtClean="0">
              <a:latin typeface="Arial" pitchFamily="34" charset="0"/>
              <a:cs typeface="Arial" pitchFamily="34" charset="0"/>
            </a:endParaRPr>
          </a:p>
          <a:p>
            <a:pPr lvl="0"/>
            <a:endParaRPr lang="en-US" sz="1100" dirty="0" smtClean="0">
              <a:latin typeface="Arial" pitchFamily="34" charset="0"/>
              <a:cs typeface="Arial" pitchFamily="34" charset="0"/>
            </a:endParaRPr>
          </a:p>
          <a:p>
            <a:pPr lvl="0"/>
            <a:r>
              <a:rPr lang="en-US" sz="1100" dirty="0" smtClean="0">
                <a:latin typeface="Arial" pitchFamily="34" charset="0"/>
                <a:cs typeface="Arial" pitchFamily="34" charset="0"/>
              </a:rPr>
              <a:t>Every employer needs to have an injury management system written down. This doesn’t have to be a complicated system and templates are available on the WorkCover website.</a:t>
            </a:r>
          </a:p>
          <a:p>
            <a:pPr lvl="0"/>
            <a:endParaRPr lang="en-US" sz="1100" dirty="0" smtClean="0">
              <a:latin typeface="Arial" pitchFamily="34" charset="0"/>
              <a:cs typeface="Arial" pitchFamily="34" charset="0"/>
            </a:endParaRPr>
          </a:p>
          <a:p>
            <a:pPr lvl="0"/>
            <a:r>
              <a:rPr lang="en-US" sz="1100" dirty="0" smtClean="0">
                <a:latin typeface="Arial" pitchFamily="34" charset="0"/>
                <a:cs typeface="Arial" pitchFamily="34" charset="0"/>
              </a:rPr>
              <a:t>An employer also needs to establish a return to work program for an injured worker in many circumstances.</a:t>
            </a:r>
          </a:p>
          <a:p>
            <a:pPr lvl="0"/>
            <a:endParaRPr lang="en-AU" sz="1100" dirty="0" smtClean="0">
              <a:latin typeface="Arial" pitchFamily="34" charset="0"/>
              <a:cs typeface="Arial" pitchFamily="34" charset="0"/>
            </a:endParaRPr>
          </a:p>
          <a:p>
            <a:pPr lvl="0"/>
            <a:r>
              <a:rPr lang="en-AU" sz="1100" dirty="0" smtClean="0">
                <a:latin typeface="Arial" pitchFamily="34" charset="0"/>
                <a:cs typeface="Arial" pitchFamily="34" charset="0"/>
              </a:rPr>
              <a:t>Penalties for breaches range between $1,000 and $5,000.</a:t>
            </a:r>
          </a:p>
          <a:p>
            <a:pPr eaLnBrk="1" hangingPunct="1"/>
            <a:endParaRPr lang="en-US" sz="1000" dirty="0" smtClean="0">
              <a:latin typeface="Arial" pitchFamily="34" charset="0"/>
              <a:cs typeface="Arial" pitchFamily="34" charset="0"/>
            </a:endParaRPr>
          </a:p>
        </p:txBody>
      </p:sp>
    </p:spTree>
    <p:extLst>
      <p:ext uri="{BB962C8B-B14F-4D97-AF65-F5344CB8AC3E}">
        <p14:creationId xmlns:p14="http://schemas.microsoft.com/office/powerpoint/2010/main" val="1161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descr="WC_PPT_title.bmp"/>
          <p:cNvPicPr>
            <a:picLocks noChangeAspect="1"/>
          </p:cNvPicPr>
          <p:nvPr userDrawn="1"/>
        </p:nvPicPr>
        <p:blipFill>
          <a:blip r:embed="rId2" cstate="print"/>
          <a:stretch>
            <a:fillRect/>
          </a:stretch>
        </p:blipFill>
        <p:spPr>
          <a:xfrm>
            <a:off x="0" y="0"/>
            <a:ext cx="9169400" cy="6877050"/>
          </a:xfrm>
          <a:prstGeom prst="rect">
            <a:avLst/>
          </a:prstGeom>
        </p:spPr>
      </p:pic>
      <p:sp>
        <p:nvSpPr>
          <p:cNvPr id="40962" name="Rectangle 2"/>
          <p:cNvSpPr>
            <a:spLocks noGrp="1" noChangeArrowheads="1"/>
          </p:cNvSpPr>
          <p:nvPr>
            <p:ph type="ctrTitle"/>
          </p:nvPr>
        </p:nvSpPr>
        <p:spPr>
          <a:xfrm>
            <a:off x="381000" y="152400"/>
            <a:ext cx="8382000" cy="457200"/>
          </a:xfrm>
          <a:prstGeom prst="rect">
            <a:avLst/>
          </a:prstGeom>
        </p:spPr>
        <p:txBody>
          <a:bodyPr lIns="0" rIns="0"/>
          <a:lstStyle>
            <a:lvl1pPr algn="r">
              <a:defRPr sz="2600" b="0" i="0" smtClean="0">
                <a:solidFill>
                  <a:schemeClr val="bg1"/>
                </a:solidFill>
                <a:latin typeface="Century Gothic"/>
                <a:cs typeface="Century Gothic"/>
              </a:defRPr>
            </a:lvl1pPr>
          </a:lstStyle>
          <a:p>
            <a:r>
              <a:rPr lang="en-US" dirty="0" smtClean="0"/>
              <a:t>Click to edit Master title style</a:t>
            </a:r>
          </a:p>
        </p:txBody>
      </p:sp>
      <p:sp>
        <p:nvSpPr>
          <p:cNvPr id="40963" name="Rectangle 3"/>
          <p:cNvSpPr>
            <a:spLocks noGrp="1" noChangeArrowheads="1"/>
          </p:cNvSpPr>
          <p:nvPr>
            <p:ph type="subTitle" idx="1"/>
          </p:nvPr>
        </p:nvSpPr>
        <p:spPr>
          <a:xfrm>
            <a:off x="2362200" y="609600"/>
            <a:ext cx="6400800" cy="381000"/>
          </a:xfrm>
          <a:prstGeom prst="rect">
            <a:avLst/>
          </a:prstGeom>
        </p:spPr>
        <p:txBody>
          <a:bodyPr lIns="0" rIns="0"/>
          <a:lstStyle>
            <a:lvl1pPr marL="0" indent="0" algn="r">
              <a:buFontTx/>
              <a:buNone/>
              <a:defRPr sz="1800" smtClean="0">
                <a:solidFill>
                  <a:srgbClr val="9E8E00"/>
                </a:solidFill>
              </a:defRPr>
            </a:lvl1pPr>
          </a:lstStyle>
          <a:p>
            <a:r>
              <a:rPr lang="en-US" dirty="0" smtClean="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6"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7"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2" name="Title 1"/>
          <p:cNvSpPr>
            <a:spLocks noGrp="1"/>
          </p:cNvSpPr>
          <p:nvPr>
            <p:ph type="title"/>
          </p:nvPr>
        </p:nvSpPr>
        <p:spPr>
          <a:xfrm>
            <a:off x="457200" y="1295400"/>
            <a:ext cx="3008313" cy="628650"/>
          </a:xfrm>
          <a:prstGeom prst="rect">
            <a:avLst/>
          </a:prstGeom>
        </p:spPr>
        <p:txBody>
          <a:bodyPr lIns="0" rIns="0" anchor="b"/>
          <a:lstStyle>
            <a:lvl1pPr algn="l">
              <a:defRPr sz="2000" b="0">
                <a:solidFill>
                  <a:srgbClr val="9E8E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a:prstGeom prst="rect">
            <a:avLst/>
          </a:prstGeo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2" name="Title 1"/>
          <p:cNvSpPr>
            <a:spLocks noGrp="1"/>
          </p:cNvSpPr>
          <p:nvPr>
            <p:ph type="title"/>
          </p:nvPr>
        </p:nvSpPr>
        <p:spPr>
          <a:xfrm>
            <a:off x="6172200" y="1371600"/>
            <a:ext cx="2590800" cy="566738"/>
          </a:xfrm>
          <a:prstGeom prst="rect">
            <a:avLst/>
          </a:prstGeom>
        </p:spPr>
        <p:txBody>
          <a:bodyPr lIns="0" rIns="0" anchor="b"/>
          <a:lstStyle>
            <a:lvl1pPr algn="l">
              <a:defRPr sz="2000" b="0">
                <a:solidFill>
                  <a:srgbClr val="9E8E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371600"/>
            <a:ext cx="5486400" cy="4191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6172200" y="2057400"/>
            <a:ext cx="2590800" cy="3505200"/>
          </a:xfrm>
          <a:prstGeom prst="rect">
            <a:avLst/>
          </a:prstGeom>
        </p:spPr>
        <p:txBody>
          <a:bodyPr lIns="0" r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0" name="Picture 9"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Vertical Text Placeholder 2"/>
          <p:cNvSpPr>
            <a:spLocks noGrp="1"/>
          </p:cNvSpPr>
          <p:nvPr>
            <p:ph type="body" orient="vert" idx="1"/>
          </p:nvPr>
        </p:nvSpPr>
        <p:spPr>
          <a:xfrm>
            <a:off x="533400" y="1371600"/>
            <a:ext cx="8153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9"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2" name="Vertical Title 1"/>
          <p:cNvSpPr>
            <a:spLocks noGrp="1"/>
          </p:cNvSpPr>
          <p:nvPr>
            <p:ph type="title" orient="vert"/>
          </p:nvPr>
        </p:nvSpPr>
        <p:spPr>
          <a:xfrm>
            <a:off x="7315200" y="1295400"/>
            <a:ext cx="1143000" cy="4191000"/>
          </a:xfrm>
          <a:prstGeom prst="rect">
            <a:avLst/>
          </a:prstGeom>
        </p:spPr>
        <p:txBody>
          <a:bodyPr vert="eaVert"/>
          <a:lstStyle>
            <a:lvl1pPr>
              <a:defRPr sz="2800" b="0">
                <a:solidFill>
                  <a:srgbClr val="9E8E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295400"/>
            <a:ext cx="6400800" cy="4191000"/>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Diagram or Organization Chart">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SmartArt Placeholder 2"/>
          <p:cNvSpPr>
            <a:spLocks noGrp="1"/>
          </p:cNvSpPr>
          <p:nvPr>
            <p:ph type="dgm" idx="1"/>
          </p:nvPr>
        </p:nvSpPr>
        <p:spPr>
          <a:xfrm>
            <a:off x="304800" y="1412875"/>
            <a:ext cx="8407400" cy="4225925"/>
          </a:xfrm>
          <a:prstGeom prst="rect">
            <a:avLst/>
          </a:prstGeom>
        </p:spPr>
        <p:txBody>
          <a:bodyPr/>
          <a:lstStyle/>
          <a:p>
            <a:pPr lvl="0"/>
            <a:endParaRPr lang="en-AU" noProof="0" dirty="0"/>
          </a:p>
        </p:txBody>
      </p:sp>
      <p:sp>
        <p:nvSpPr>
          <p:cNvPr id="6" name="Title 1"/>
          <p:cNvSpPr>
            <a:spLocks noGrp="1"/>
          </p:cNvSpPr>
          <p:nvPr>
            <p:ph type="ctrTitle"/>
          </p:nvPr>
        </p:nvSpPr>
        <p:spPr>
          <a:xfrm>
            <a:off x="304800" y="194235"/>
            <a:ext cx="5334000" cy="7201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Title - 1 Column">
    <p:spTree>
      <p:nvGrpSpPr>
        <p:cNvPr id="1" name=""/>
        <p:cNvGrpSpPr/>
        <p:nvPr/>
      </p:nvGrpSpPr>
      <p:grpSpPr>
        <a:xfrm>
          <a:off x="0" y="0"/>
          <a:ext cx="0" cy="0"/>
          <a:chOff x="0" y="0"/>
          <a:chExt cx="0" cy="0"/>
        </a:xfrm>
      </p:grpSpPr>
      <p:pic>
        <p:nvPicPr>
          <p:cNvPr id="5" name="Picture 4" descr="WC_PPT_page_1.jpg"/>
          <p:cNvPicPr>
            <a:picLocks noChangeAspect="1"/>
          </p:cNvPicPr>
          <p:nvPr userDrawn="1"/>
        </p:nvPicPr>
        <p:blipFill>
          <a:blip r:embed="rId2" cstate="print"/>
          <a:srcRect b="84945"/>
          <a:stretch>
            <a:fillRect/>
          </a:stretch>
        </p:blipFill>
        <p:spPr>
          <a:xfrm>
            <a:off x="0" y="0"/>
            <a:ext cx="9177866" cy="1036320"/>
          </a:xfrm>
          <a:prstGeom prst="rect">
            <a:avLst/>
          </a:prstGeom>
        </p:spPr>
      </p:pic>
      <p:sp>
        <p:nvSpPr>
          <p:cNvPr id="14"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a:defRPr/>
            </a:pPr>
            <a:fld id="{9E885D4D-60BF-41D9-A3B2-14C1C954CCA4}" type="slidenum">
              <a:rPr lang="en-US" sz="900" smtClean="0">
                <a:solidFill>
                  <a:srgbClr val="FFFFFF">
                    <a:lumMod val="50000"/>
                  </a:srgbClr>
                </a:solidFill>
              </a:rPr>
              <a:pPr>
                <a:defRPr/>
              </a:pPr>
              <a:t>‹#›</a:t>
            </a:fld>
            <a:endParaRPr lang="en-US" sz="900" dirty="0">
              <a:solidFill>
                <a:srgbClr val="FFFFFF">
                  <a:lumMod val="50000"/>
                </a:srgbClr>
              </a:solidFill>
            </a:endParaRPr>
          </a:p>
        </p:txBody>
      </p:sp>
      <p:sp>
        <p:nvSpPr>
          <p:cNvPr id="19"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solidFill>
                  <a:schemeClr val="tx1">
                    <a:lumMod val="65000"/>
                    <a:lumOff val="35000"/>
                  </a:schemeClr>
                </a:solidFill>
                <a:latin typeface="Arial" pitchFamily="34" charset="0"/>
                <a:cs typeface="Arial" pitchFamily="34" charset="0"/>
              </a:defRPr>
            </a:lvl1pPr>
            <a:lvl2pPr>
              <a:spcAft>
                <a:spcPts val="500"/>
              </a:spcAft>
              <a:defRPr sz="1800">
                <a:solidFill>
                  <a:schemeClr val="tx1">
                    <a:lumMod val="65000"/>
                    <a:lumOff val="35000"/>
                  </a:schemeClr>
                </a:solidFill>
                <a:latin typeface="Arial" pitchFamily="34" charset="0"/>
                <a:cs typeface="Arial" pitchFamily="34" charset="0"/>
              </a:defRPr>
            </a:lvl2pPr>
            <a:lvl3pPr>
              <a:spcAft>
                <a:spcPts val="500"/>
              </a:spcAft>
              <a:defRPr sz="1600">
                <a:solidFill>
                  <a:schemeClr val="tx1">
                    <a:lumMod val="65000"/>
                    <a:lumOff val="35000"/>
                  </a:schemeClr>
                </a:solidFill>
                <a:latin typeface="Arial" pitchFamily="34" charset="0"/>
                <a:cs typeface="Arial" pitchFamily="34" charset="0"/>
              </a:defRPr>
            </a:lvl3pPr>
            <a:lvl4pPr>
              <a:spcAft>
                <a:spcPts val="500"/>
              </a:spcAft>
              <a:defRPr sz="1600">
                <a:solidFill>
                  <a:schemeClr val="tx1">
                    <a:lumMod val="65000"/>
                    <a:lumOff val="35000"/>
                  </a:schemeClr>
                </a:solidFill>
                <a:latin typeface="Arial" pitchFamily="34" charset="0"/>
                <a:cs typeface="Arial" pitchFamily="34" charset="0"/>
              </a:defRPr>
            </a:lvl4pPr>
            <a:lvl5pPr>
              <a:spcAft>
                <a:spcPts val="500"/>
              </a:spcAft>
              <a:defRPr sz="1600">
                <a:solidFill>
                  <a:schemeClr val="tx1">
                    <a:lumMod val="65000"/>
                    <a:lumOff val="3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6684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pic>
        <p:nvPicPr>
          <p:cNvPr id="7" name="Picture 6" descr="WC_PPT_page_1.jpg"/>
          <p:cNvPicPr>
            <a:picLocks noChangeAspect="1"/>
          </p:cNvPicPr>
          <p:nvPr userDrawn="1"/>
        </p:nvPicPr>
        <p:blipFill>
          <a:blip r:embed="rId2" cstate="print"/>
          <a:srcRect b="84797"/>
          <a:stretch>
            <a:fillRect/>
          </a:stretch>
        </p:blipFill>
        <p:spPr>
          <a:xfrm>
            <a:off x="0" y="0"/>
            <a:ext cx="9177866" cy="1046480"/>
          </a:xfrm>
          <a:prstGeom prst="rect">
            <a:avLst/>
          </a:prstGeom>
        </p:spPr>
      </p:pic>
      <p:sp>
        <p:nvSpPr>
          <p:cNvPr id="8" name="Rectangle 6"/>
          <p:cNvSpPr txBox="1">
            <a:spLocks noChangeArrowheads="1"/>
          </p:cNvSpPr>
          <p:nvPr userDrawn="1"/>
        </p:nvSpPr>
        <p:spPr bwMode="auto">
          <a:xfrm>
            <a:off x="624840" y="582168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a:defRPr/>
            </a:pPr>
            <a:endParaRPr lang="en-US" sz="900" dirty="0">
              <a:solidFill>
                <a:srgbClr val="FFFFFF">
                  <a:lumMod val="50000"/>
                </a:srgbClr>
              </a:solidFill>
            </a:endParaRPr>
          </a:p>
        </p:txBody>
      </p:sp>
      <p:sp>
        <p:nvSpPr>
          <p:cNvPr id="9" name="Title 1"/>
          <p:cNvSpPr>
            <a:spLocks noGrp="1"/>
          </p:cNvSpPr>
          <p:nvPr>
            <p:ph type="ctrTitle" hasCustomPrompt="1"/>
          </p:nvPr>
        </p:nvSpPr>
        <p:spPr>
          <a:xfrm>
            <a:off x="0" y="1"/>
            <a:ext cx="9144000" cy="1036320"/>
          </a:xfrm>
          <a:prstGeom prst="rect">
            <a:avLst/>
          </a:prstGeom>
        </p:spPr>
        <p:txBody>
          <a:bodyPr lIns="0" tIns="0" rIns="0" bIns="0" anchor="ctr" anchorCtr="0"/>
          <a:lstStyle>
            <a:lvl1pPr algn="ctr">
              <a:defRPr sz="2600" b="0">
                <a:solidFill>
                  <a:schemeClr val="bg1"/>
                </a:solidFill>
                <a:latin typeface="Arial" pitchFamily="34" charset="0"/>
                <a:cs typeface="Arial" pitchFamily="34" charset="0"/>
              </a:defRPr>
            </a:lvl1pPr>
          </a:lstStyle>
          <a:p>
            <a:r>
              <a:rPr lang="en-US" dirty="0" smtClean="0"/>
              <a:t>Category Title</a:t>
            </a:r>
            <a:endParaRPr lang="en-US" dirty="0"/>
          </a:p>
        </p:txBody>
      </p:sp>
      <p:sp>
        <p:nvSpPr>
          <p:cNvPr id="12" name="Content Placeholder 2"/>
          <p:cNvSpPr>
            <a:spLocks noGrp="1"/>
          </p:cNvSpPr>
          <p:nvPr>
            <p:ph sz="half" idx="10"/>
          </p:nvPr>
        </p:nvSpPr>
        <p:spPr>
          <a:xfrm>
            <a:off x="533400" y="1371600"/>
            <a:ext cx="8153400" cy="4495800"/>
          </a:xfrm>
          <a:prstGeom prst="rect">
            <a:avLst/>
          </a:prstGeom>
        </p:spPr>
        <p:txBody>
          <a:bodyPr lIns="0" rIns="0"/>
          <a:lstStyle>
            <a:lvl1pPr>
              <a:lnSpc>
                <a:spcPct val="100000"/>
              </a:lnSpc>
              <a:spcBef>
                <a:spcPts val="600"/>
              </a:spcBef>
              <a:spcAft>
                <a:spcPts val="600"/>
              </a:spcAft>
              <a:defRPr sz="2600">
                <a:solidFill>
                  <a:schemeClr val="tx1">
                    <a:lumMod val="65000"/>
                    <a:lumOff val="35000"/>
                  </a:schemeClr>
                </a:solidFill>
                <a:latin typeface="Arial" pitchFamily="34" charset="0"/>
                <a:cs typeface="Arial" pitchFamily="34" charset="0"/>
              </a:defRPr>
            </a:lvl1pPr>
            <a:lvl2pPr>
              <a:lnSpc>
                <a:spcPct val="100000"/>
              </a:lnSpc>
              <a:spcBef>
                <a:spcPts val="600"/>
              </a:spcBef>
              <a:spcAft>
                <a:spcPts val="0"/>
              </a:spcAft>
              <a:defRPr sz="2000">
                <a:solidFill>
                  <a:schemeClr val="tx1">
                    <a:lumMod val="65000"/>
                    <a:lumOff val="35000"/>
                  </a:schemeClr>
                </a:solidFill>
                <a:latin typeface="Arial" pitchFamily="34" charset="0"/>
                <a:cs typeface="Arial" pitchFamily="34" charset="0"/>
              </a:defRPr>
            </a:lvl2pPr>
            <a:lvl3pPr>
              <a:lnSpc>
                <a:spcPct val="100000"/>
              </a:lnSpc>
              <a:spcBef>
                <a:spcPts val="600"/>
              </a:spcBef>
              <a:spcAft>
                <a:spcPts val="0"/>
              </a:spcAft>
              <a:defRPr sz="1600">
                <a:solidFill>
                  <a:schemeClr val="tx1">
                    <a:lumMod val="65000"/>
                    <a:lumOff val="35000"/>
                  </a:schemeClr>
                </a:solidFill>
                <a:latin typeface="Arial" pitchFamily="34" charset="0"/>
                <a:cs typeface="Arial" pitchFamily="34" charset="0"/>
              </a:defRPr>
            </a:lvl3pPr>
            <a:lvl4pPr>
              <a:lnSpc>
                <a:spcPct val="100000"/>
              </a:lnSpc>
              <a:spcBef>
                <a:spcPts val="600"/>
              </a:spcBef>
              <a:spcAft>
                <a:spcPts val="0"/>
              </a:spcAft>
              <a:defRPr sz="1600">
                <a:solidFill>
                  <a:schemeClr val="tx1">
                    <a:lumMod val="65000"/>
                    <a:lumOff val="35000"/>
                  </a:schemeClr>
                </a:solidFill>
                <a:latin typeface="Arial" pitchFamily="34" charset="0"/>
                <a:cs typeface="Arial" pitchFamily="34" charset="0"/>
              </a:defRPr>
            </a:lvl4pPr>
            <a:lvl5pPr>
              <a:lnSpc>
                <a:spcPct val="100000"/>
              </a:lnSpc>
              <a:spcBef>
                <a:spcPts val="600"/>
              </a:spcBef>
              <a:spcAft>
                <a:spcPts val="0"/>
              </a:spcAft>
              <a:defRPr sz="1600">
                <a:solidFill>
                  <a:schemeClr val="tx1">
                    <a:lumMod val="65000"/>
                    <a:lumOff val="3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491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5" name="Picture 4" descr="WC_PPT_page_1.jpg"/>
          <p:cNvPicPr>
            <a:picLocks noChangeAspect="1"/>
          </p:cNvPicPr>
          <p:nvPr userDrawn="1"/>
        </p:nvPicPr>
        <p:blipFill>
          <a:blip r:embed="rId2" cstate="print"/>
          <a:stretch>
            <a:fillRect/>
          </a:stretch>
        </p:blipFill>
        <p:spPr>
          <a:xfrm>
            <a:off x="0" y="0"/>
            <a:ext cx="9177866" cy="6883400"/>
          </a:xfrm>
          <a:prstGeom prst="rect">
            <a:avLst/>
          </a:prstGeom>
        </p:spPr>
      </p:pic>
      <p:pic>
        <p:nvPicPr>
          <p:cNvPr id="4" name="Picture 3" descr="WC_logo_H.png"/>
          <p:cNvPicPr>
            <a:picLocks noChangeAspect="1"/>
          </p:cNvPicPr>
          <p:nvPr userDrawn="1"/>
        </p:nvPicPr>
        <p:blipFill>
          <a:blip r:embed="rId3" cstate="print"/>
          <a:stretch>
            <a:fillRect/>
          </a:stretch>
        </p:blipFill>
        <p:spPr>
          <a:xfrm>
            <a:off x="838201" y="1828800"/>
            <a:ext cx="7467599" cy="998679"/>
          </a:xfrm>
          <a:prstGeom prst="rect">
            <a:avLst/>
          </a:prstGeom>
        </p:spPr>
      </p:pic>
      <p:sp>
        <p:nvSpPr>
          <p:cNvPr id="10" name="Title 1"/>
          <p:cNvSpPr>
            <a:spLocks noGrp="1"/>
          </p:cNvSpPr>
          <p:nvPr>
            <p:ph type="ctrTitle" hasCustomPrompt="1"/>
          </p:nvPr>
        </p:nvSpPr>
        <p:spPr>
          <a:xfrm>
            <a:off x="2667000" y="3200400"/>
            <a:ext cx="5105400" cy="440765"/>
          </a:xfrm>
          <a:prstGeom prst="rect">
            <a:avLst/>
          </a:prstGeom>
        </p:spPr>
        <p:txBody>
          <a:bodyPr lIns="0" tIns="0" rIns="0" bIns="0" anchor="t" anchorCtr="0"/>
          <a:lstStyle>
            <a:lvl1pPr>
              <a:defRPr sz="2600" b="0">
                <a:solidFill>
                  <a:srgbClr val="9E8E00"/>
                </a:solidFill>
              </a:defRPr>
            </a:lvl1pPr>
          </a:lstStyle>
          <a:p>
            <a:r>
              <a:rPr lang="en-US" smtClean="0"/>
              <a:t>Regulation</a:t>
            </a:r>
            <a:endParaRPr lang="en-US" dirty="0"/>
          </a:p>
        </p:txBody>
      </p:sp>
      <p:sp>
        <p:nvSpPr>
          <p:cNvPr id="11" name="Content Placeholder 2"/>
          <p:cNvSpPr>
            <a:spLocks noGrp="1"/>
          </p:cNvSpPr>
          <p:nvPr>
            <p:ph sz="half" idx="10" hasCustomPrompt="1"/>
          </p:nvPr>
        </p:nvSpPr>
        <p:spPr>
          <a:xfrm>
            <a:off x="2667000" y="3810000"/>
            <a:ext cx="5943600" cy="1981200"/>
          </a:xfrm>
          <a:prstGeom prst="rect">
            <a:avLst/>
          </a:prstGeom>
        </p:spPr>
        <p:txBody>
          <a:bodyPr lIns="0" rIns="0"/>
          <a:lstStyle>
            <a:lvl1pPr marL="0" marR="0" indent="0" algn="l" defTabSz="914400" rtl="0" eaLnBrk="1" fontAlgn="base" latinLnBrk="0" hangingPunct="1">
              <a:lnSpc>
                <a:spcPct val="100000"/>
              </a:lnSpc>
              <a:spcBef>
                <a:spcPts val="0"/>
              </a:spcBef>
              <a:spcAft>
                <a:spcPts val="1500"/>
              </a:spcAft>
              <a:buClr>
                <a:srgbClr val="9E8E00"/>
              </a:buClr>
              <a:buSzTx/>
              <a:buFontTx/>
              <a:buNone/>
              <a:tabLs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marL="0" marR="0" lvl="0" indent="0" algn="l" defTabSz="914400" rtl="0" eaLnBrk="1" fontAlgn="base" latinLnBrk="0" hangingPunct="1">
              <a:lnSpc>
                <a:spcPct val="100000"/>
              </a:lnSpc>
              <a:spcBef>
                <a:spcPts val="0"/>
              </a:spcBef>
              <a:spcAft>
                <a:spcPts val="1500"/>
              </a:spcAft>
              <a:buClr>
                <a:srgbClr val="9E8E00"/>
              </a:buClr>
              <a:buSzTx/>
              <a:buFontTx/>
              <a:buNone/>
              <a:tabLst/>
              <a:defRPr/>
            </a:pPr>
            <a:r>
              <a:rPr kumimoji="0" lang="en-US" sz="2200" b="1" i="0" u="none" strike="noStrike" kern="0" cap="none" spc="0" normalizeH="0" baseline="0" noProof="0" smtClean="0">
                <a:ln>
                  <a:noFill/>
                </a:ln>
                <a:solidFill>
                  <a:srgbClr val="0F3F3E"/>
                </a:solidFill>
                <a:effectLst/>
                <a:uLnTx/>
                <a:uFillTx/>
                <a:latin typeface="Century Gothic" pitchFamily="34" charset="0"/>
                <a:ea typeface="+mn-ea"/>
                <a:cs typeface="+mn-cs"/>
              </a:rPr>
              <a:t>Regulatory Services Division</a:t>
            </a:r>
          </a:p>
          <a:p>
            <a:pPr marL="0" marR="0" lvl="0" indent="0" algn="l" defTabSz="914400" rtl="0" eaLnBrk="1" fontAlgn="base" latinLnBrk="0" hangingPunct="1">
              <a:lnSpc>
                <a:spcPct val="100000"/>
              </a:lnSpc>
              <a:spcBef>
                <a:spcPts val="0"/>
              </a:spcBef>
              <a:spcAft>
                <a:spcPts val="1500"/>
              </a:spcAft>
              <a:buClr>
                <a:srgbClr val="9E8E00"/>
              </a:buClr>
              <a:buSzTx/>
              <a:buFontTx/>
              <a:buNone/>
              <a:tabLst/>
              <a:defRPr/>
            </a:pPr>
            <a:r>
              <a:rPr kumimoji="0" lang="en-US" sz="2000" b="0" i="0" u="none" strike="noStrike" kern="0" cap="none" spc="0" normalizeH="0" baseline="0" noProof="0" smtClean="0">
                <a:ln>
                  <a:noFill/>
                </a:ln>
                <a:solidFill>
                  <a:srgbClr val="000000"/>
                </a:solidFill>
                <a:effectLst/>
                <a:uLnTx/>
                <a:uFillTx/>
                <a:latin typeface="Century Gothic" pitchFamily="34" charset="0"/>
                <a:ea typeface="+mn-ea"/>
                <a:cs typeface="+mn-cs"/>
              </a:rPr>
              <a:t>Tim Roach</a:t>
            </a:r>
            <a:br>
              <a:rPr kumimoji="0" lang="en-US" sz="2000" b="0" i="0" u="none" strike="noStrike" kern="0" cap="none" spc="0" normalizeH="0" baseline="0" noProof="0" smtClean="0">
                <a:ln>
                  <a:noFill/>
                </a:ln>
                <a:solidFill>
                  <a:srgbClr val="000000"/>
                </a:solidFill>
                <a:effectLst/>
                <a:uLnTx/>
                <a:uFillTx/>
                <a:latin typeface="Century Gothic" pitchFamily="34" charset="0"/>
                <a:ea typeface="+mn-ea"/>
                <a:cs typeface="+mn-cs"/>
              </a:rPr>
            </a:br>
            <a:r>
              <a:rPr kumimoji="0" lang="en-US" sz="2000" b="0" i="0" u="none" strike="noStrike" kern="0" cap="none" spc="0" normalizeH="0" baseline="0" noProof="0" smtClean="0">
                <a:ln>
                  <a:noFill/>
                </a:ln>
                <a:solidFill>
                  <a:srgbClr val="000000"/>
                </a:solidFill>
                <a:effectLst/>
                <a:uLnTx/>
                <a:uFillTx/>
                <a:latin typeface="Century Gothic" pitchFamily="34" charset="0"/>
                <a:ea typeface="+mn-ea"/>
                <a:cs typeface="+mn-cs"/>
              </a:rPr>
              <a:t>General Manager, Regulatory Services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8"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9" name="Title 1"/>
          <p:cNvSpPr>
            <a:spLocks noGrp="1"/>
          </p:cNvSpPr>
          <p:nvPr>
            <p:ph type="ctrTitle"/>
          </p:nvPr>
        </p:nvSpPr>
        <p:spPr>
          <a:xfrm>
            <a:off x="533400" y="194235"/>
            <a:ext cx="5105400" cy="4407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33400" y="685800"/>
            <a:ext cx="8153400" cy="304800"/>
          </a:xfrm>
          <a:prstGeom prst="rect">
            <a:avLst/>
          </a:prstGeom>
        </p:spPr>
        <p:txBody>
          <a:bodyPr lIns="0" tIns="0" rIns="0" bIns="0"/>
          <a:lstStyle>
            <a:lvl1pPr marL="0" indent="0" algn="l">
              <a:buNone/>
              <a:defRPr sz="1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2"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WC_PPT_page_1.jpg"/>
          <p:cNvPicPr>
            <a:picLocks noChangeAspect="1"/>
          </p:cNvPicPr>
          <p:nvPr userDrawn="1"/>
        </p:nvPicPr>
        <p:blipFill>
          <a:blip r:embed="rId2" cstate="print"/>
          <a:stretch>
            <a:fillRect/>
          </a:stretch>
        </p:blipFill>
        <p:spPr>
          <a:xfrm>
            <a:off x="0" y="0"/>
            <a:ext cx="9177866" cy="6883399"/>
          </a:xfrm>
          <a:prstGeom prst="rect">
            <a:avLst/>
          </a:prstGeom>
        </p:spPr>
      </p:pic>
      <p:sp>
        <p:nvSpPr>
          <p:cNvPr id="7"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13" name="Title 1"/>
          <p:cNvSpPr>
            <a:spLocks noGrp="1"/>
          </p:cNvSpPr>
          <p:nvPr>
            <p:ph type="ctrTitle"/>
          </p:nvPr>
        </p:nvSpPr>
        <p:spPr>
          <a:xfrm>
            <a:off x="533400" y="381000"/>
            <a:ext cx="5105400" cy="415365"/>
          </a:xfrm>
          <a:prstGeom prst="rect">
            <a:avLst/>
          </a:prstGeom>
        </p:spPr>
        <p:txBody>
          <a:bodyPr lIns="0" tIns="0" rIns="0" bIns="0" anchor="t" anchorCtr="0"/>
          <a:lstStyle>
            <a:lvl1pPr>
              <a:defRPr sz="2400" b="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5"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descr="WC_PPT_page_1.jpg"/>
          <p:cNvPicPr>
            <a:picLocks noChangeAspect="1"/>
          </p:cNvPicPr>
          <p:nvPr userDrawn="1"/>
        </p:nvPicPr>
        <p:blipFill>
          <a:blip r:embed="rId2" cstate="print"/>
          <a:stretch>
            <a:fillRect/>
          </a:stretch>
        </p:blipFill>
        <p:spPr>
          <a:xfrm>
            <a:off x="0" y="0"/>
            <a:ext cx="9177866" cy="6883399"/>
          </a:xfrm>
          <a:prstGeom prst="rect">
            <a:avLst/>
          </a:prstGeom>
        </p:spPr>
      </p:pic>
      <p:sp>
        <p:nvSpPr>
          <p:cNvPr id="14"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18" name="Title 1"/>
          <p:cNvSpPr>
            <a:spLocks noGrp="1"/>
          </p:cNvSpPr>
          <p:nvPr>
            <p:ph type="ctrTitle"/>
          </p:nvPr>
        </p:nvSpPr>
        <p:spPr>
          <a:xfrm>
            <a:off x="533400" y="0"/>
            <a:ext cx="8173720" cy="1066800"/>
          </a:xfrm>
          <a:prstGeom prst="rect">
            <a:avLst/>
          </a:prstGeom>
        </p:spPr>
        <p:txBody>
          <a:bodyPr lIns="0" tIns="0" rIns="0" bIns="0" anchor="ctr" anchorCtr="0"/>
          <a:lstStyle>
            <a:lvl1pPr>
              <a:defRPr sz="2400" b="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r>
              <a:rPr lang="en-US" dirty="0" smtClean="0"/>
              <a:t>Click to edit Master title style</a:t>
            </a:r>
            <a:endParaRPr lang="en-US" dirty="0"/>
          </a:p>
        </p:txBody>
      </p:sp>
      <p:sp>
        <p:nvSpPr>
          <p:cNvPr id="19" name="Content Placeholder 2"/>
          <p:cNvSpPr>
            <a:spLocks noGrp="1"/>
          </p:cNvSpPr>
          <p:nvPr>
            <p:ph sz="half" idx="10"/>
          </p:nvPr>
        </p:nvSpPr>
        <p:spPr>
          <a:xfrm>
            <a:off x="533400" y="1371600"/>
            <a:ext cx="8153400" cy="4495800"/>
          </a:xfrm>
          <a:prstGeom prst="rect">
            <a:avLst/>
          </a:prstGeom>
        </p:spPr>
        <p:txBody>
          <a:bodyPr lIns="0" rIns="0"/>
          <a:lstStyle>
            <a:lvl1pPr>
              <a:lnSpc>
                <a:spcPct val="114000"/>
              </a:lnSpc>
              <a:spcBef>
                <a:spcPts val="1200"/>
              </a:spcBef>
              <a:spcAft>
                <a:spcPts val="600"/>
              </a:spcAft>
              <a:defRPr sz="2000">
                <a:latin typeface="Arial" pitchFamily="34" charset="0"/>
                <a:cs typeface="Arial" pitchFamily="34" charset="0"/>
              </a:defRPr>
            </a:lvl1pPr>
            <a:lvl2pPr>
              <a:spcAft>
                <a:spcPts val="500"/>
              </a:spcAft>
              <a:defRPr sz="1800">
                <a:latin typeface="Arial" pitchFamily="34" charset="0"/>
                <a:cs typeface="Arial" pitchFamily="34" charset="0"/>
              </a:defRPr>
            </a:lvl2pPr>
            <a:lvl3pPr>
              <a:spcAft>
                <a:spcPts val="500"/>
              </a:spcAft>
              <a:defRPr sz="1600">
                <a:latin typeface="Arial" pitchFamily="34" charset="0"/>
                <a:cs typeface="Arial" pitchFamily="34" charset="0"/>
              </a:defRPr>
            </a:lvl3pPr>
            <a:lvl4pPr>
              <a:spcAft>
                <a:spcPts val="500"/>
              </a:spcAft>
              <a:defRPr sz="1600">
                <a:latin typeface="Arial" pitchFamily="34" charset="0"/>
                <a:cs typeface="Arial" pitchFamily="34" charset="0"/>
              </a:defRPr>
            </a:lvl4pPr>
            <a:lvl5pPr>
              <a:spcAft>
                <a:spcPts val="500"/>
              </a:spcAft>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descr="WC_PPT_page_1.jpg"/>
          <p:cNvPicPr>
            <a:picLocks noChangeAspect="1"/>
          </p:cNvPicPr>
          <p:nvPr userDrawn="1"/>
        </p:nvPicPr>
        <p:blipFill>
          <a:blip r:embed="rId2" cstate="print"/>
          <a:stretch>
            <a:fillRect/>
          </a:stretch>
        </p:blipFill>
        <p:spPr>
          <a:xfrm>
            <a:off x="0" y="0"/>
            <a:ext cx="9177866" cy="6883399"/>
          </a:xfrm>
          <a:prstGeom prst="rect">
            <a:avLst/>
          </a:prstGeom>
        </p:spPr>
      </p:pic>
      <p:sp>
        <p:nvSpPr>
          <p:cNvPr id="14"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18" name="Title 1"/>
          <p:cNvSpPr>
            <a:spLocks noGrp="1"/>
          </p:cNvSpPr>
          <p:nvPr>
            <p:ph type="ctrTitle"/>
          </p:nvPr>
        </p:nvSpPr>
        <p:spPr>
          <a:xfrm>
            <a:off x="533400" y="0"/>
            <a:ext cx="5105400" cy="1066800"/>
          </a:xfrm>
          <a:prstGeom prst="rect">
            <a:avLst/>
          </a:prstGeom>
        </p:spPr>
        <p:txBody>
          <a:bodyPr lIns="0" tIns="0" rIns="0" bIns="0" anchor="ctr" anchorCtr="0"/>
          <a:lstStyle>
            <a:lvl1pPr>
              <a:defRPr sz="2600" b="0">
                <a:solidFill>
                  <a:srgbClr val="9E8E00"/>
                </a:solidFill>
              </a:defRPr>
            </a:lvl1pPr>
          </a:lstStyle>
          <a:p>
            <a:r>
              <a:rPr lang="en-US" dirty="0" smtClean="0"/>
              <a:t>Click to edit Master title style</a:t>
            </a:r>
            <a:endParaRPr lang="en-US" dirty="0"/>
          </a:p>
        </p:txBody>
      </p:sp>
      <p:sp>
        <p:nvSpPr>
          <p:cNvPr id="19" name="Content Placeholder 2"/>
          <p:cNvSpPr>
            <a:spLocks noGrp="1"/>
          </p:cNvSpPr>
          <p:nvPr>
            <p:ph sz="half" idx="10"/>
          </p:nvPr>
        </p:nvSpPr>
        <p:spPr>
          <a:xfrm>
            <a:off x="533400" y="1371600"/>
            <a:ext cx="8153400" cy="4495800"/>
          </a:xfrm>
          <a:prstGeom prst="rect">
            <a:avLst/>
          </a:prstGeom>
        </p:spPr>
        <p:txBody>
          <a:bodyPr lIns="0" rIns="0"/>
          <a:lstStyle>
            <a:lvl1pPr>
              <a:lnSpc>
                <a:spcPct val="150000"/>
              </a:lnSpc>
              <a:spcBef>
                <a:spcPts val="0"/>
              </a:spcBef>
              <a:spcAft>
                <a:spcPts val="1000"/>
              </a:spcAft>
              <a:defRPr sz="2000"/>
            </a:lvl1pPr>
            <a:lvl2pPr>
              <a:spcAft>
                <a:spcPts val="500"/>
              </a:spcAft>
              <a:defRPr sz="1800"/>
            </a:lvl2pPr>
            <a:lvl3pPr>
              <a:spcAft>
                <a:spcPts val="500"/>
              </a:spcAft>
              <a:defRPr sz="1600"/>
            </a:lvl3pPr>
            <a:lvl4pPr>
              <a:spcAft>
                <a:spcPts val="500"/>
              </a:spcAft>
              <a:defRPr sz="1600"/>
            </a:lvl4pPr>
            <a:lvl5pPr>
              <a:spcAft>
                <a:spcPts val="5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Content Placeholder 2"/>
          <p:cNvSpPr>
            <a:spLocks noGrp="1"/>
          </p:cNvSpPr>
          <p:nvPr>
            <p:ph sz="half" idx="1"/>
          </p:nvPr>
        </p:nvSpPr>
        <p:spPr>
          <a:xfrm>
            <a:off x="533400" y="1371600"/>
            <a:ext cx="3810000" cy="4343400"/>
          </a:xfrm>
          <a:prstGeom prst="rect">
            <a:avLst/>
          </a:prstGeom>
        </p:spPr>
        <p:txBody>
          <a:bodyPr lIns="0"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371600"/>
            <a:ext cx="3810000" cy="4343400"/>
          </a:xfrm>
          <a:prstGeom prst="rect">
            <a:avLst/>
          </a:prstGeom>
        </p:spPr>
        <p:txBody>
          <a:bodyPr lIns="0"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
        <p:nvSpPr>
          <p:cNvPr id="9"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WC_PPT_page_1.jpg"/>
          <p:cNvPicPr>
            <a:picLocks noChangeAspect="1"/>
          </p:cNvPicPr>
          <p:nvPr userDrawn="1"/>
        </p:nvPicPr>
        <p:blipFill>
          <a:blip r:embed="rId2" cstate="print"/>
          <a:stretch>
            <a:fillRect/>
          </a:stretch>
        </p:blipFill>
        <p:spPr>
          <a:xfrm>
            <a:off x="0" y="0"/>
            <a:ext cx="9177866" cy="6883400"/>
          </a:xfrm>
          <a:prstGeom prst="rect">
            <a:avLst/>
          </a:prstGeom>
        </p:spPr>
      </p:pic>
      <p:sp>
        <p:nvSpPr>
          <p:cNvPr id="3" name="Text Placeholder 2"/>
          <p:cNvSpPr>
            <a:spLocks noGrp="1"/>
          </p:cNvSpPr>
          <p:nvPr>
            <p:ph type="body" idx="1"/>
          </p:nvPr>
        </p:nvSpPr>
        <p:spPr>
          <a:xfrm>
            <a:off x="457200" y="1535112"/>
            <a:ext cx="4040188" cy="827087"/>
          </a:xfrm>
          <a:prstGeom prst="rect">
            <a:avLst/>
          </a:prstGeom>
        </p:spPr>
        <p:txBody>
          <a:bodyPr lIns="0" rIns="0" anchor="b"/>
          <a:lstStyle>
            <a:lvl1pPr marL="0" indent="0">
              <a:buNone/>
              <a:defRPr sz="2600" b="0">
                <a:solidFill>
                  <a:srgbClr val="9E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11563"/>
          </a:xfrm>
          <a:prstGeom prst="rect">
            <a:avLst/>
          </a:prstGeom>
        </p:spPr>
        <p:txBody>
          <a:bodyPr lIns="0" rIns="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2"/>
            <a:ext cx="4041775" cy="827087"/>
          </a:xfrm>
          <a:prstGeom prst="rect">
            <a:avLst/>
          </a:prstGeom>
        </p:spPr>
        <p:txBody>
          <a:bodyPr lIns="0" rIns="0" anchor="b"/>
          <a:lstStyle>
            <a:lvl1pPr marL="0" indent="0">
              <a:buNone/>
              <a:defRPr sz="2600" b="0">
                <a:solidFill>
                  <a:srgbClr val="9E8E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11563"/>
          </a:xfrm>
          <a:prstGeom prst="rect">
            <a:avLst/>
          </a:prstGeom>
        </p:spPr>
        <p:txBody>
          <a:bodyPr lIns="0" rIns="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533400" y="381000"/>
            <a:ext cx="5105400" cy="415365"/>
          </a:xfrm>
          <a:prstGeom prst="rect">
            <a:avLst/>
          </a:prstGeom>
        </p:spPr>
        <p:txBody>
          <a:bodyPr lIns="0" tIns="0" rIns="0" bIns="0" anchor="t" anchorCtr="0"/>
          <a:lstStyle>
            <a:lvl1pPr>
              <a:defRPr sz="2600" b="0">
                <a:solidFill>
                  <a:srgbClr val="9E8E00"/>
                </a:solidFill>
              </a:defRPr>
            </a:lvl1pPr>
          </a:lstStyle>
          <a:p>
            <a:r>
              <a:rPr lang="en-US" dirty="0" smtClean="0"/>
              <a:t>Click to edit Master title style</a:t>
            </a:r>
            <a:endParaRPr lang="en-US" dirty="0"/>
          </a:p>
        </p:txBody>
      </p:sp>
      <p:sp>
        <p:nvSpPr>
          <p:cNvPr id="11" name="Rectangle 6"/>
          <p:cNvSpPr txBox="1">
            <a:spLocks noChangeArrowheads="1"/>
          </p:cNvSpPr>
          <p:nvPr userDrawn="1"/>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p:cNvSpPr txBox="1">
            <a:spLocks noChangeArrowheads="1"/>
          </p:cNvSpPr>
          <p:nvPr/>
        </p:nvSpPr>
        <p:spPr bwMode="auto">
          <a:xfrm>
            <a:off x="381000" y="6350000"/>
            <a:ext cx="420688"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b="0" i="0">
                <a:solidFill>
                  <a:schemeClr val="bg2">
                    <a:lumMod val="50000"/>
                  </a:schemeClr>
                </a:solidFill>
                <a:latin typeface="Century Gothic"/>
                <a:cs typeface="Century Gothic"/>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E885D4D-60BF-41D9-A3B2-14C1C954CCA4}" type="slidenum">
              <a:rPr kumimoji="0" lang="en-US" sz="900" b="0" i="0" u="none" strike="noStrike" kern="1200" cap="none" spc="0" normalizeH="0" baseline="0" noProof="0" smtClean="0">
                <a:ln>
                  <a:noFill/>
                </a:ln>
                <a:solidFill>
                  <a:schemeClr val="bg2">
                    <a:lumMod val="50000"/>
                  </a:schemeClr>
                </a:solidFill>
                <a:effectLst/>
                <a:uLnTx/>
                <a:uFillTx/>
                <a:latin typeface="Century Gothic"/>
                <a:ea typeface="+mn-ea"/>
                <a:cs typeface="Century Gothic"/>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900" b="0"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p:txBody>
      </p:sp>
    </p:spTree>
  </p:cSld>
  <p:clrMap bg1="lt1" tx1="dk1" bg2="lt2" tx2="dk2" accent1="accent1" accent2="accent2" accent3="accent3" accent4="accent4" accent5="accent5" accent6="accent6" hlink="hlink" folHlink="folHlink"/>
  <p:sldLayoutIdLst>
    <p:sldLayoutId id="2147483849" r:id="rId1"/>
    <p:sldLayoutId id="2147483853" r:id="rId2"/>
    <p:sldLayoutId id="2147483854" r:id="rId3"/>
    <p:sldLayoutId id="2147483838" r:id="rId4"/>
    <p:sldLayoutId id="2147483840" r:id="rId5"/>
    <p:sldLayoutId id="2147483839" r:id="rId6"/>
    <p:sldLayoutId id="2147483852" r:id="rId7"/>
    <p:sldLayoutId id="2147483841" r:id="rId8"/>
    <p:sldLayoutId id="2147483842" r:id="rId9"/>
    <p:sldLayoutId id="2147483843" r:id="rId10"/>
    <p:sldLayoutId id="2147483845" r:id="rId11"/>
    <p:sldLayoutId id="2147483846" r:id="rId12"/>
    <p:sldLayoutId id="2147483847" r:id="rId13"/>
    <p:sldLayoutId id="2147483848" r:id="rId14"/>
    <p:sldLayoutId id="2147483851" r:id="rId15"/>
    <p:sldLayoutId id="2147483855" r:id="rId16"/>
    <p:sldLayoutId id="2147483856"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0" fontAlgn="base" hangingPunct="0">
        <a:spcBef>
          <a:spcPct val="0"/>
        </a:spcBef>
        <a:spcAft>
          <a:spcPct val="0"/>
        </a:spcAft>
        <a:defRPr sz="4000" b="1">
          <a:solidFill>
            <a:srgbClr val="1F362E"/>
          </a:solidFill>
          <a:latin typeface="Century Gothic" pitchFamily="34" charset="0"/>
          <a:ea typeface="+mj-ea"/>
          <a:cs typeface="+mj-cs"/>
        </a:defRPr>
      </a:lvl1pPr>
      <a:lvl2pPr algn="l" rtl="0" eaLnBrk="0" fontAlgn="base" hangingPunct="0">
        <a:spcBef>
          <a:spcPct val="0"/>
        </a:spcBef>
        <a:spcAft>
          <a:spcPct val="0"/>
        </a:spcAft>
        <a:defRPr sz="4000" b="1">
          <a:solidFill>
            <a:srgbClr val="1F362E"/>
          </a:solidFill>
          <a:latin typeface="Century Gothic" pitchFamily="34" charset="0"/>
        </a:defRPr>
      </a:lvl2pPr>
      <a:lvl3pPr algn="l" rtl="0" eaLnBrk="0" fontAlgn="base" hangingPunct="0">
        <a:spcBef>
          <a:spcPct val="0"/>
        </a:spcBef>
        <a:spcAft>
          <a:spcPct val="0"/>
        </a:spcAft>
        <a:defRPr sz="4000" b="1">
          <a:solidFill>
            <a:srgbClr val="1F362E"/>
          </a:solidFill>
          <a:latin typeface="Century Gothic" pitchFamily="34" charset="0"/>
        </a:defRPr>
      </a:lvl3pPr>
      <a:lvl4pPr algn="l" rtl="0" eaLnBrk="0" fontAlgn="base" hangingPunct="0">
        <a:spcBef>
          <a:spcPct val="0"/>
        </a:spcBef>
        <a:spcAft>
          <a:spcPct val="0"/>
        </a:spcAft>
        <a:defRPr sz="4000" b="1">
          <a:solidFill>
            <a:srgbClr val="1F362E"/>
          </a:solidFill>
          <a:latin typeface="Century Gothic" pitchFamily="34" charset="0"/>
        </a:defRPr>
      </a:lvl4pPr>
      <a:lvl5pPr algn="l" rtl="0" eaLnBrk="0" fontAlgn="base" hangingPunct="0">
        <a:spcBef>
          <a:spcPct val="0"/>
        </a:spcBef>
        <a:spcAft>
          <a:spcPct val="0"/>
        </a:spcAft>
        <a:defRPr sz="4000" b="1">
          <a:solidFill>
            <a:srgbClr val="1F362E"/>
          </a:solidFill>
          <a:latin typeface="Century Gothic" pitchFamily="34"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450850" indent="-450850" algn="l" rtl="0" eaLnBrk="0" fontAlgn="base" hangingPunct="0">
        <a:spcBef>
          <a:spcPct val="20000"/>
        </a:spcBef>
        <a:spcAft>
          <a:spcPct val="0"/>
        </a:spcAft>
        <a:buClr>
          <a:srgbClr val="9E8E00"/>
        </a:buClr>
        <a:buChar char="•"/>
        <a:defRPr sz="2400">
          <a:solidFill>
            <a:srgbClr val="000000"/>
          </a:solidFill>
          <a:latin typeface="Century Gothic" pitchFamily="34" charset="0"/>
          <a:ea typeface="+mn-ea"/>
          <a:cs typeface="+mn-cs"/>
        </a:defRPr>
      </a:lvl1pPr>
      <a:lvl2pPr marL="915988" indent="-285750" algn="l" rtl="0" eaLnBrk="0" fontAlgn="base" hangingPunct="0">
        <a:spcBef>
          <a:spcPct val="20000"/>
        </a:spcBef>
        <a:spcAft>
          <a:spcPct val="0"/>
        </a:spcAft>
        <a:buChar char="–"/>
        <a:defRPr sz="2200">
          <a:solidFill>
            <a:srgbClr val="000000"/>
          </a:solidFill>
          <a:latin typeface="Century Gothic" pitchFamily="34" charset="0"/>
        </a:defRPr>
      </a:lvl2pPr>
      <a:lvl3pPr marL="1323975" indent="-228600" algn="l" rtl="0" eaLnBrk="0" fontAlgn="base" hangingPunct="0">
        <a:spcBef>
          <a:spcPct val="20000"/>
        </a:spcBef>
        <a:spcAft>
          <a:spcPct val="0"/>
        </a:spcAft>
        <a:buChar char="•"/>
        <a:defRPr sz="2000">
          <a:solidFill>
            <a:srgbClr val="000000"/>
          </a:solidFill>
          <a:latin typeface="Century Gothic" pitchFamily="34" charset="0"/>
        </a:defRPr>
      </a:lvl3pPr>
      <a:lvl4pPr marL="1731963" indent="-228600" algn="l" rtl="0" eaLnBrk="0" fontAlgn="base" hangingPunct="0">
        <a:spcBef>
          <a:spcPct val="20000"/>
        </a:spcBef>
        <a:spcAft>
          <a:spcPct val="0"/>
        </a:spcAft>
        <a:buChar char="–"/>
        <a:defRPr>
          <a:solidFill>
            <a:srgbClr val="000000"/>
          </a:solidFill>
          <a:latin typeface="Century Gothic" pitchFamily="34" charset="0"/>
        </a:defRPr>
      </a:lvl4pPr>
      <a:lvl5pPr marL="2139950" indent="-228600" algn="l" rtl="0" eaLnBrk="0" fontAlgn="base" hangingPunct="0">
        <a:spcBef>
          <a:spcPct val="20000"/>
        </a:spcBef>
        <a:spcAft>
          <a:spcPct val="0"/>
        </a:spcAft>
        <a:buChar char="»"/>
        <a:defRPr>
          <a:solidFill>
            <a:srgbClr val="000000"/>
          </a:solidFill>
          <a:latin typeface="Century Gothic"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3231932" y="1532082"/>
            <a:ext cx="5660548" cy="5112568"/>
          </a:xfrm>
        </p:spPr>
        <p:txBody>
          <a:bodyPr/>
          <a:lstStyle/>
          <a:p>
            <a:pPr marL="0" indent="0" algn="r">
              <a:lnSpc>
                <a:spcPct val="100000"/>
              </a:lnSpc>
              <a:buNone/>
            </a:pPr>
            <a:r>
              <a:rPr lang="en-US" sz="4000" dirty="0" smtClean="0">
                <a:solidFill>
                  <a:srgbClr val="0F3F3E"/>
                </a:solidFill>
              </a:rPr>
              <a:t>Workers’ Compensation and Injury Management</a:t>
            </a:r>
          </a:p>
          <a:p>
            <a:pPr marL="0" indent="0" algn="ctr">
              <a:lnSpc>
                <a:spcPct val="100000"/>
              </a:lnSpc>
              <a:buNone/>
            </a:pPr>
            <a:endParaRPr lang="en-US" dirty="0" smtClean="0">
              <a:solidFill>
                <a:srgbClr val="AD9600"/>
              </a:solidFill>
            </a:endParaRPr>
          </a:p>
          <a:p>
            <a:pPr algn="r">
              <a:lnSpc>
                <a:spcPct val="100000"/>
              </a:lnSpc>
              <a:buNone/>
            </a:pPr>
            <a:r>
              <a:rPr lang="en-US" sz="2400" dirty="0" smtClean="0">
                <a:solidFill>
                  <a:srgbClr val="AD9600"/>
                </a:solidFill>
              </a:rPr>
              <a:t>Long Duration Claims and Delays in Return to Work</a:t>
            </a:r>
          </a:p>
          <a:p>
            <a:pPr algn="r">
              <a:lnSpc>
                <a:spcPct val="100000"/>
              </a:lnSpc>
              <a:buNone/>
            </a:pPr>
            <a:r>
              <a:rPr lang="en-US" sz="2400" dirty="0" smtClean="0">
                <a:solidFill>
                  <a:srgbClr val="AD9600"/>
                </a:solidFill>
              </a:rPr>
              <a:t>31 October 2013</a:t>
            </a:r>
            <a:endParaRPr lang="en-AU" sz="2400" dirty="0">
              <a:solidFill>
                <a:srgbClr val="AD9600"/>
              </a:solidFill>
            </a:endParaRPr>
          </a:p>
        </p:txBody>
      </p:sp>
      <p:sp>
        <p:nvSpPr>
          <p:cNvPr id="4" name="Content Placeholder 14"/>
          <p:cNvSpPr txBox="1">
            <a:spLocks/>
          </p:cNvSpPr>
          <p:nvPr/>
        </p:nvSpPr>
        <p:spPr>
          <a:xfrm>
            <a:off x="2327008" y="5196850"/>
            <a:ext cx="6261100" cy="1447800"/>
          </a:xfrm>
          <a:prstGeom prst="rect">
            <a:avLst/>
          </a:prstGeom>
        </p:spPr>
        <p:txBody>
          <a:bodyPr lIns="0" rIns="0"/>
          <a:lstStyle/>
          <a:p>
            <a:pPr>
              <a:spcAft>
                <a:spcPts val="1500"/>
              </a:spcAft>
            </a:pPr>
            <a:r>
              <a:rPr lang="en-US" sz="3200" b="1" dirty="0" smtClean="0">
                <a:latin typeface="Arial" pitchFamily="34" charset="0"/>
                <a:cs typeface="Arial" pitchFamily="34" charset="0"/>
              </a:rPr>
              <a:t>Chris White</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A/Chief Executive Officer, </a:t>
            </a:r>
            <a:br>
              <a:rPr lang="en-US" dirty="0" smtClean="0">
                <a:latin typeface="Arial" pitchFamily="34" charset="0"/>
                <a:cs typeface="Arial" pitchFamily="34" charset="0"/>
              </a:rPr>
            </a:br>
            <a:r>
              <a:rPr lang="en-US" dirty="0" err="1" smtClean="0">
                <a:latin typeface="Arial" pitchFamily="34" charset="0"/>
                <a:cs typeface="Arial" pitchFamily="34" charset="0"/>
              </a:rPr>
              <a:t>WorkCover</a:t>
            </a:r>
            <a:r>
              <a:rPr lang="en-US" dirty="0" smtClean="0">
                <a:latin typeface="Arial" pitchFamily="34" charset="0"/>
                <a:cs typeface="Arial" pitchFamily="34" charset="0"/>
              </a:rPr>
              <a:t> WA</a:t>
            </a:r>
            <a:endParaRPr lang="en-US" sz="1800" dirty="0" smtClean="0">
              <a:latin typeface="Arial" pitchFamily="34" charset="0"/>
              <a:cs typeface="Arial" pitchFamily="34" charset="0"/>
            </a:endParaRPr>
          </a:p>
        </p:txBody>
      </p:sp>
      <p:pic>
        <p:nvPicPr>
          <p:cNvPr id="6" name="Picture 5" descr="Chris_White_PowerPoint.jpg"/>
          <p:cNvPicPr>
            <a:picLocks noChangeAspect="1"/>
          </p:cNvPicPr>
          <p:nvPr/>
        </p:nvPicPr>
        <p:blipFill>
          <a:blip r:embed="rId3" cstate="print"/>
          <a:srcRect b="11905"/>
          <a:stretch>
            <a:fillRect/>
          </a:stretch>
        </p:blipFill>
        <p:spPr>
          <a:xfrm>
            <a:off x="309616" y="4765050"/>
            <a:ext cx="1801368" cy="1879600"/>
          </a:xfrm>
          <a:prstGeom prst="round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40209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1400"/>
          </a:xfrm>
        </p:spPr>
        <p:txBody>
          <a:bodyPr/>
          <a:lstStyle/>
          <a:p>
            <a:pPr algn="ctr"/>
            <a:r>
              <a:rPr lang="en-AU" dirty="0" smtClean="0">
                <a:effectLst/>
                <a:latin typeface="Arial" pitchFamily="34" charset="0"/>
                <a:cs typeface="Arial" pitchFamily="34" charset="0"/>
              </a:rPr>
              <a:t>Injury management &amp; return to work</a:t>
            </a:r>
            <a:endParaRPr lang="en-AU" sz="2000" dirty="0">
              <a:effectLst/>
              <a:latin typeface="Arial" pitchFamily="34" charset="0"/>
              <a:cs typeface="Arial" pitchFamily="34" charset="0"/>
            </a:endParaRPr>
          </a:p>
        </p:txBody>
      </p:sp>
      <p:sp>
        <p:nvSpPr>
          <p:cNvPr id="3" name="Content Placeholder 2"/>
          <p:cNvSpPr>
            <a:spLocks noGrp="1"/>
          </p:cNvSpPr>
          <p:nvPr>
            <p:ph sz="half" idx="10"/>
          </p:nvPr>
        </p:nvSpPr>
        <p:spPr/>
        <p:txBody>
          <a:bodyPr/>
          <a:lstStyle/>
          <a:p>
            <a:r>
              <a:rPr lang="en-AU" dirty="0" smtClean="0">
                <a:latin typeface="Arial" pitchFamily="34" charset="0"/>
                <a:cs typeface="Arial" pitchFamily="34" charset="0"/>
              </a:rPr>
              <a:t>Defined as: ‘the management of workers’ injuries in a manner that is directed at enabling injured workers to return to work’</a:t>
            </a:r>
          </a:p>
          <a:p>
            <a:r>
              <a:rPr lang="en-AU" dirty="0" smtClean="0">
                <a:latin typeface="Arial" pitchFamily="34" charset="0"/>
                <a:cs typeface="Arial" pitchFamily="34" charset="0"/>
              </a:rPr>
              <a:t>It is a legal requirement for employers to: </a:t>
            </a:r>
          </a:p>
          <a:p>
            <a:pPr lvl="1"/>
            <a:r>
              <a:rPr lang="en-US" dirty="0" smtClean="0"/>
              <a:t>have an injury management system that describes the steps to be followed if a workplace injury occurs</a:t>
            </a:r>
          </a:p>
          <a:p>
            <a:pPr lvl="1"/>
            <a:r>
              <a:rPr lang="en-US" dirty="0" smtClean="0"/>
              <a:t>i</a:t>
            </a:r>
            <a:r>
              <a:rPr lang="en-US" dirty="0" smtClean="0">
                <a:latin typeface="Arial" pitchFamily="34" charset="0"/>
                <a:cs typeface="Arial" pitchFamily="34" charset="0"/>
              </a:rPr>
              <a:t>mplement a ‘return to work’ program if the treating doctor advises that the injured worker has a capacity to work</a:t>
            </a:r>
            <a:endParaRPr lang="en-AU" dirty="0" smtClean="0">
              <a:latin typeface="Arial" pitchFamily="34" charset="0"/>
              <a:cs typeface="Arial" pitchFamily="34" charset="0"/>
            </a:endParaRPr>
          </a:p>
          <a:p>
            <a:r>
              <a:rPr lang="en-AU" dirty="0" smtClean="0">
                <a:latin typeface="Arial" pitchFamily="34" charset="0"/>
                <a:cs typeface="Arial" pitchFamily="34" charset="0"/>
              </a:rPr>
              <a:t>Code of Practice (Injury Management) 2005 and Guidance Notes </a:t>
            </a:r>
            <a:br>
              <a:rPr lang="en-AU" dirty="0" smtClean="0">
                <a:latin typeface="Arial" pitchFamily="34" charset="0"/>
                <a:cs typeface="Arial" pitchFamily="34" charset="0"/>
              </a:rPr>
            </a:br>
            <a:r>
              <a:rPr lang="en-AU" dirty="0" smtClean="0">
                <a:latin typeface="Arial" pitchFamily="34" charset="0"/>
                <a:cs typeface="Arial" pitchFamily="34" charset="0"/>
              </a:rPr>
              <a:t>for the Code of Practice (Injury Management) 2005</a:t>
            </a:r>
          </a:p>
        </p:txBody>
      </p:sp>
    </p:spTree>
    <p:extLst>
      <p:ext uri="{BB962C8B-B14F-4D97-AF65-F5344CB8AC3E}">
        <p14:creationId xmlns:p14="http://schemas.microsoft.com/office/powerpoint/2010/main" val="179406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1400"/>
          </a:xfrm>
        </p:spPr>
        <p:txBody>
          <a:bodyPr/>
          <a:lstStyle/>
          <a:p>
            <a:pPr algn="ctr"/>
            <a:r>
              <a:rPr lang="en-AU" dirty="0" smtClean="0">
                <a:effectLst/>
              </a:rPr>
              <a:t>Why is injury management required?</a:t>
            </a:r>
            <a:endParaRPr lang="en-AU" dirty="0">
              <a:effectLst/>
            </a:endParaRPr>
          </a:p>
        </p:txBody>
      </p:sp>
      <p:sp>
        <p:nvSpPr>
          <p:cNvPr id="4" name="Content Placeholder 2"/>
          <p:cNvSpPr>
            <a:spLocks noGrp="1"/>
          </p:cNvSpPr>
          <p:nvPr>
            <p:ph sz="half" idx="10"/>
          </p:nvPr>
        </p:nvSpPr>
        <p:spPr>
          <a:xfrm>
            <a:off x="533400" y="1371600"/>
            <a:ext cx="8153400" cy="4495800"/>
          </a:xfrm>
        </p:spPr>
        <p:txBody>
          <a:bodyPr/>
          <a:lstStyle/>
          <a:p>
            <a:pPr lvl="0"/>
            <a:r>
              <a:rPr lang="en-AU" dirty="0" smtClean="0"/>
              <a:t>Workplace injuries have direct and indirect costs to workers </a:t>
            </a:r>
            <a:br>
              <a:rPr lang="en-AU" dirty="0" smtClean="0"/>
            </a:br>
            <a:r>
              <a:rPr lang="en-AU" dirty="0" smtClean="0"/>
              <a:t>and business:</a:t>
            </a:r>
          </a:p>
          <a:p>
            <a:pPr lvl="1"/>
            <a:r>
              <a:rPr lang="en-AU" dirty="0" smtClean="0"/>
              <a:t>direct financial costs</a:t>
            </a:r>
          </a:p>
          <a:p>
            <a:pPr lvl="1"/>
            <a:r>
              <a:rPr lang="en-AU" dirty="0" smtClean="0"/>
              <a:t>reduced productivity</a:t>
            </a:r>
          </a:p>
          <a:p>
            <a:pPr lvl="1"/>
            <a:r>
              <a:rPr lang="en-AU" dirty="0" smtClean="0"/>
              <a:t>personal costs to worker</a:t>
            </a:r>
          </a:p>
          <a:p>
            <a:pPr lvl="0"/>
            <a:r>
              <a:rPr lang="en-AU" dirty="0" smtClean="0"/>
              <a:t>Minimise impact of injuries with effective injury management</a:t>
            </a:r>
          </a:p>
          <a:p>
            <a:pPr lvl="0"/>
            <a:r>
              <a:rPr lang="en-AU" dirty="0" smtClean="0"/>
              <a:t>Facilitates recovery and injured worker’s return to work</a:t>
            </a:r>
          </a:p>
          <a:p>
            <a:pPr lvl="0"/>
            <a:r>
              <a:rPr lang="en-US" dirty="0" smtClean="0"/>
              <a:t>Prepare for an injury before it occurs</a:t>
            </a:r>
            <a:endParaRPr lang="en-AU" dirty="0"/>
          </a:p>
        </p:txBody>
      </p:sp>
    </p:spTree>
    <p:extLst>
      <p:ext uri="{BB962C8B-B14F-4D97-AF65-F5344CB8AC3E}">
        <p14:creationId xmlns:p14="http://schemas.microsoft.com/office/powerpoint/2010/main" val="296720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65325" y="5936776"/>
            <a:ext cx="1405720" cy="646331"/>
          </a:xfrm>
          <a:prstGeom prst="rect">
            <a:avLst/>
          </a:prstGeom>
          <a:solidFill>
            <a:schemeClr val="bg1"/>
          </a:solidFill>
        </p:spPr>
        <p:txBody>
          <a:bodyPr wrap="square" rtlCol="0">
            <a:spAutoFit/>
          </a:bodyPr>
          <a:lstStyle/>
          <a:p>
            <a:endParaRPr lang="en-AU" sz="3600" dirty="0"/>
          </a:p>
        </p:txBody>
      </p:sp>
      <p:sp>
        <p:nvSpPr>
          <p:cNvPr id="2" name="Title 1"/>
          <p:cNvSpPr>
            <a:spLocks noGrp="1"/>
          </p:cNvSpPr>
          <p:nvPr>
            <p:ph type="ctrTitle"/>
          </p:nvPr>
        </p:nvSpPr>
        <p:spPr/>
        <p:txBody>
          <a:bodyPr/>
          <a:lstStyle/>
          <a:p>
            <a:r>
              <a:rPr lang="en-AU" dirty="0" smtClean="0"/>
              <a:t>Reasons for not returning to work</a:t>
            </a:r>
            <a:endParaRPr lang="en-AU" dirty="0"/>
          </a:p>
        </p:txBody>
      </p:sp>
      <p:graphicFrame>
        <p:nvGraphicFramePr>
          <p:cNvPr id="4" name="Diagram 3"/>
          <p:cNvGraphicFramePr/>
          <p:nvPr/>
        </p:nvGraphicFramePr>
        <p:xfrm>
          <a:off x="946168" y="1130647"/>
          <a:ext cx="7438030" cy="552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a:blip r:embed="rId8" cstate="print"/>
          <a:srcRect l="24938" t="27022" r="25998" b="9529"/>
          <a:stretch>
            <a:fillRect/>
          </a:stretch>
        </p:blipFill>
        <p:spPr bwMode="auto">
          <a:xfrm>
            <a:off x="709448" y="1072055"/>
            <a:ext cx="7677807" cy="5565229"/>
          </a:xfrm>
          <a:prstGeom prst="rect">
            <a:avLst/>
          </a:prstGeom>
          <a:noFill/>
          <a:ln>
            <a:noFill/>
          </a:ln>
        </p:spPr>
      </p:pic>
      <p:sp>
        <p:nvSpPr>
          <p:cNvPr id="6" name="TextBox 5"/>
          <p:cNvSpPr txBox="1"/>
          <p:nvPr/>
        </p:nvSpPr>
        <p:spPr>
          <a:xfrm>
            <a:off x="0" y="6334780"/>
            <a:ext cx="8761862" cy="523220"/>
          </a:xfrm>
          <a:prstGeom prst="rect">
            <a:avLst/>
          </a:prstGeom>
          <a:solidFill>
            <a:schemeClr val="bg1"/>
          </a:solidFill>
        </p:spPr>
        <p:txBody>
          <a:bodyPr wrap="square" rtlCol="0">
            <a:spAutoFit/>
          </a:bodyPr>
          <a:lstStyle/>
          <a:p>
            <a:r>
              <a:rPr lang="en-AU" sz="1400" dirty="0" smtClean="0">
                <a:latin typeface="Arial" pitchFamily="34" charset="0"/>
                <a:cs typeface="Arial" pitchFamily="34" charset="0"/>
              </a:rPr>
              <a:t>Source: Australian Institute for Social Research “The role of the workplace in return to work” (WorkCover SA) </a:t>
            </a:r>
          </a:p>
          <a:p>
            <a:r>
              <a:rPr lang="en-AU" sz="1400" dirty="0" smtClean="0">
                <a:latin typeface="Arial" pitchFamily="34" charset="0"/>
                <a:cs typeface="Arial" pitchFamily="34" charset="0"/>
              </a:rPr>
              <a:t>             March 2010</a:t>
            </a:r>
            <a:endParaRPr lang="en-AU" sz="1400" dirty="0">
              <a:latin typeface="Arial" pitchFamily="34" charset="0"/>
              <a:cs typeface="Arial" pitchFamily="34" charset="0"/>
            </a:endParaRPr>
          </a:p>
        </p:txBody>
      </p:sp>
    </p:spTree>
    <p:extLst>
      <p:ext uri="{BB962C8B-B14F-4D97-AF65-F5344CB8AC3E}">
        <p14:creationId xmlns:p14="http://schemas.microsoft.com/office/powerpoint/2010/main" val="346292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364" y="0"/>
            <a:ext cx="8925636" cy="1066800"/>
          </a:xfrm>
        </p:spPr>
        <p:txBody>
          <a:bodyPr/>
          <a:lstStyle/>
          <a:p>
            <a:r>
              <a:rPr lang="en-AU" dirty="0" smtClean="0"/>
              <a:t>Helping people return to work – using evidence for better outcomes</a:t>
            </a:r>
            <a:endParaRPr lang="en-AU" dirty="0"/>
          </a:p>
        </p:txBody>
      </p:sp>
      <p:sp>
        <p:nvSpPr>
          <p:cNvPr id="3" name="Content Placeholder 2"/>
          <p:cNvSpPr>
            <a:spLocks noGrp="1"/>
          </p:cNvSpPr>
          <p:nvPr>
            <p:ph sz="half" idx="10"/>
          </p:nvPr>
        </p:nvSpPr>
        <p:spPr>
          <a:xfrm>
            <a:off x="218364" y="1424918"/>
            <a:ext cx="4913194" cy="4495800"/>
          </a:xfrm>
        </p:spPr>
        <p:txBody>
          <a:bodyPr/>
          <a:lstStyle/>
          <a:p>
            <a:pPr>
              <a:buNone/>
            </a:pPr>
            <a:r>
              <a:rPr lang="en-AU" dirty="0" smtClean="0"/>
              <a:t>Key recommendations:</a:t>
            </a:r>
          </a:p>
          <a:p>
            <a:r>
              <a:rPr lang="en-AU" dirty="0" smtClean="0"/>
              <a:t>Use of evidence based medicine and evidence based policy making to form the basis of return to work approaches</a:t>
            </a:r>
          </a:p>
          <a:p>
            <a:r>
              <a:rPr lang="en-AU" dirty="0" smtClean="0"/>
              <a:t>Health outcomes of workers to be routinely collected/reported</a:t>
            </a:r>
          </a:p>
          <a:p>
            <a:r>
              <a:rPr lang="en-AU" dirty="0" smtClean="0"/>
              <a:t>Training for medical practitioners </a:t>
            </a:r>
          </a:p>
          <a:p>
            <a:r>
              <a:rPr lang="en-AU" dirty="0" smtClean="0"/>
              <a:t>Develop systems support for improved practitioner-workplace communication</a:t>
            </a:r>
            <a:endParaRPr lang="en-AU" dirty="0"/>
          </a:p>
        </p:txBody>
      </p:sp>
      <p:sp>
        <p:nvSpPr>
          <p:cNvPr id="6" name="TextBox 5"/>
          <p:cNvSpPr txBox="1"/>
          <p:nvPr/>
        </p:nvSpPr>
        <p:spPr>
          <a:xfrm>
            <a:off x="628880" y="6278836"/>
            <a:ext cx="5399314" cy="307777"/>
          </a:xfrm>
          <a:prstGeom prst="rect">
            <a:avLst/>
          </a:prstGeom>
          <a:noFill/>
        </p:spPr>
        <p:txBody>
          <a:bodyPr wrap="square" rtlCol="0">
            <a:spAutoFit/>
          </a:bodyPr>
          <a:lstStyle/>
          <a:p>
            <a:r>
              <a:rPr lang="en-AU" sz="1400" dirty="0" smtClean="0">
                <a:latin typeface="Arial" pitchFamily="34" charset="0"/>
                <a:cs typeface="Arial" pitchFamily="34" charset="0"/>
              </a:rPr>
              <a:t>Source: http://www.racp.edu.au – AFOEM publications </a:t>
            </a:r>
            <a:endParaRPr lang="en-AU" sz="1400" dirty="0">
              <a:latin typeface="Arial" pitchFamily="34" charset="0"/>
              <a:cs typeface="Arial" pitchFamily="34" charset="0"/>
            </a:endParaRPr>
          </a:p>
        </p:txBody>
      </p:sp>
      <p:pic>
        <p:nvPicPr>
          <p:cNvPr id="8" name="Picture 7"/>
          <p:cNvPicPr/>
          <p:nvPr/>
        </p:nvPicPr>
        <p:blipFill>
          <a:blip r:embed="rId3" cstate="print"/>
          <a:srcRect l="38046" t="13605" r="35841" b="32496"/>
          <a:stretch>
            <a:fillRect/>
          </a:stretch>
        </p:blipFill>
        <p:spPr bwMode="auto">
          <a:xfrm>
            <a:off x="5691116" y="1320975"/>
            <a:ext cx="3289110" cy="44793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9831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sz="half" idx="10"/>
          </p:nvPr>
        </p:nvSpPr>
        <p:spPr/>
        <p:txBody>
          <a:bodyPr/>
          <a:lstStyle/>
          <a:p>
            <a:pPr marL="0" indent="0" eaLnBrk="1" hangingPunct="1">
              <a:buNone/>
            </a:pPr>
            <a:endParaRPr lang="en-NZ" sz="2200" dirty="0" smtClean="0">
              <a:solidFill>
                <a:schemeClr val="tx1"/>
              </a:solidFill>
            </a:endParaRPr>
          </a:p>
          <a:p>
            <a:pPr marL="0" indent="0" eaLnBrk="1" hangingPunct="1">
              <a:buNone/>
            </a:pPr>
            <a:r>
              <a:rPr lang="en-NZ" sz="2200" dirty="0" smtClean="0">
                <a:solidFill>
                  <a:schemeClr val="tx1"/>
                </a:solidFill>
              </a:rPr>
              <a:t>“</a:t>
            </a:r>
            <a:r>
              <a:rPr lang="en-NZ" sz="2400" i="1" dirty="0" smtClean="0">
                <a:solidFill>
                  <a:schemeClr val="tx1"/>
                </a:solidFill>
              </a:rPr>
              <a:t>For most people their work is a key factor in their self worth, family esteem and identity.  So if they become sick and are not helped quickly enough, they can all too easily find themselves on a downward spiral into long term sickness and a life on benefits.</a:t>
            </a:r>
            <a:r>
              <a:rPr lang="en-NZ" sz="2200" dirty="0" smtClean="0">
                <a:solidFill>
                  <a:schemeClr val="tx1"/>
                </a:solidFill>
              </a:rPr>
              <a:t>” </a:t>
            </a:r>
          </a:p>
          <a:p>
            <a:pPr marL="450850" lvl="2" indent="-450850" algn="r" eaLnBrk="1" hangingPunct="1">
              <a:lnSpc>
                <a:spcPct val="114000"/>
              </a:lnSpc>
              <a:spcBef>
                <a:spcPts val="1200"/>
              </a:spcBef>
              <a:spcAft>
                <a:spcPts val="600"/>
              </a:spcAft>
              <a:buClr>
                <a:srgbClr val="9E8E00"/>
              </a:buClr>
              <a:buNone/>
            </a:pPr>
            <a:r>
              <a:rPr lang="en-NZ" sz="2200" dirty="0" smtClean="0">
                <a:solidFill>
                  <a:schemeClr val="tx1"/>
                </a:solidFill>
              </a:rPr>
              <a:t/>
            </a:r>
            <a:br>
              <a:rPr lang="en-NZ" sz="2200" dirty="0" smtClean="0">
                <a:solidFill>
                  <a:schemeClr val="tx1"/>
                </a:solidFill>
              </a:rPr>
            </a:br>
            <a:r>
              <a:rPr lang="en-NZ" sz="2200" dirty="0" smtClean="0">
                <a:solidFill>
                  <a:schemeClr val="tx1"/>
                </a:solidFill>
              </a:rPr>
              <a:t>Dame Carol Black </a:t>
            </a:r>
          </a:p>
          <a:p>
            <a:pPr marL="450850" lvl="2" indent="-450850" algn="r" eaLnBrk="1" hangingPunct="1">
              <a:lnSpc>
                <a:spcPct val="114000"/>
              </a:lnSpc>
              <a:spcBef>
                <a:spcPts val="1200"/>
              </a:spcBef>
              <a:spcAft>
                <a:spcPts val="600"/>
              </a:spcAft>
              <a:buClr>
                <a:srgbClr val="9E8E00"/>
              </a:buClr>
              <a:buNone/>
            </a:pPr>
            <a:r>
              <a:rPr lang="en-AU" sz="1400" dirty="0" smtClean="0">
                <a:solidFill>
                  <a:schemeClr val="tx1"/>
                </a:solidFill>
              </a:rPr>
              <a:t>Professor of Rheumatology at the UCL Medical School;</a:t>
            </a:r>
            <a:br>
              <a:rPr lang="en-AU" sz="1400" dirty="0" smtClean="0">
                <a:solidFill>
                  <a:schemeClr val="tx1"/>
                </a:solidFill>
              </a:rPr>
            </a:br>
            <a:r>
              <a:rPr lang="en-AU" sz="1400" dirty="0" smtClean="0">
                <a:solidFill>
                  <a:schemeClr val="tx1"/>
                </a:solidFill>
              </a:rPr>
              <a:t>Former Director for Health and Work;</a:t>
            </a:r>
            <a:br>
              <a:rPr lang="en-AU" sz="1400" dirty="0" smtClean="0">
                <a:solidFill>
                  <a:schemeClr val="tx1"/>
                </a:solidFill>
              </a:rPr>
            </a:br>
            <a:r>
              <a:rPr lang="en-AU" sz="1400" dirty="0" smtClean="0">
                <a:solidFill>
                  <a:schemeClr val="tx1"/>
                </a:solidFill>
              </a:rPr>
              <a:t>Former President of the Royal College of the Physicians</a:t>
            </a:r>
          </a:p>
          <a:p>
            <a:pPr marL="450850" lvl="2" indent="-450850" algn="r" eaLnBrk="1" hangingPunct="1">
              <a:lnSpc>
                <a:spcPct val="114000"/>
              </a:lnSpc>
              <a:spcBef>
                <a:spcPts val="1200"/>
              </a:spcBef>
              <a:spcAft>
                <a:spcPts val="600"/>
              </a:spcAft>
              <a:buClr>
                <a:srgbClr val="9E8E00"/>
              </a:buClr>
              <a:buNone/>
            </a:pPr>
            <a:endParaRPr lang="en-GB" sz="2200" dirty="0" smtClean="0">
              <a:solidFill>
                <a:schemeClr val="tx1"/>
              </a:solidFill>
            </a:endParaRPr>
          </a:p>
          <a:p>
            <a:pPr eaLnBrk="1" hangingPunct="1">
              <a:buNone/>
            </a:pPr>
            <a:endParaRPr lang="en-GB" sz="2400" dirty="0" smtClean="0">
              <a:solidFill>
                <a:schemeClr val="tx1"/>
              </a:solidFill>
            </a:endParaRPr>
          </a:p>
        </p:txBody>
      </p:sp>
      <p:sp>
        <p:nvSpPr>
          <p:cNvPr id="6" name="Title 5"/>
          <p:cNvSpPr>
            <a:spLocks noGrp="1"/>
          </p:cNvSpPr>
          <p:nvPr>
            <p:ph type="ctrTitle"/>
          </p:nvPr>
        </p:nvSpPr>
        <p:spPr>
          <a:xfrm>
            <a:off x="800100" y="1"/>
            <a:ext cx="8343900" cy="1028699"/>
          </a:xfrm>
        </p:spPr>
        <p:txBody>
          <a:bodyPr/>
          <a:lstStyle/>
          <a:p>
            <a:pPr algn="l"/>
            <a:r>
              <a:rPr lang="en-AU" sz="2400" dirty="0"/>
              <a:t>Return to Work is the “Healthiest </a:t>
            </a:r>
            <a:r>
              <a:rPr lang="en-AU" sz="2400" dirty="0" smtClean="0"/>
              <a:t>Outcome”</a:t>
            </a:r>
            <a:endParaRPr lang="en-AU" sz="2400" dirty="0"/>
          </a:p>
        </p:txBody>
      </p:sp>
      <p:pic>
        <p:nvPicPr>
          <p:cNvPr id="4" name="Picture 4" descr="http://2.bp.blogspot.com/_arD7l20zbC0/Sllgkdt9FYI/AAAAAAAAAJc/EzRqO0Lg_i0/s320/Dissatisfaction.jpg"/>
          <p:cNvPicPr>
            <a:picLocks noChangeAspect="1" noChangeArrowheads="1"/>
          </p:cNvPicPr>
          <p:nvPr/>
        </p:nvPicPr>
        <p:blipFill>
          <a:blip r:embed="rId3" cstate="print"/>
          <a:srcRect/>
          <a:stretch>
            <a:fillRect/>
          </a:stretch>
        </p:blipFill>
        <p:spPr bwMode="auto">
          <a:xfrm>
            <a:off x="486542" y="3974275"/>
            <a:ext cx="2906789" cy="1949677"/>
          </a:xfrm>
          <a:prstGeom prst="rect">
            <a:avLst/>
          </a:prstGeom>
          <a:noFill/>
        </p:spPr>
      </p:pic>
    </p:spTree>
    <p:extLst>
      <p:ext uri="{BB962C8B-B14F-4D97-AF65-F5344CB8AC3E}">
        <p14:creationId xmlns:p14="http://schemas.microsoft.com/office/powerpoint/2010/main" val="2283662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2900" y="381000"/>
            <a:ext cx="8801100" cy="464820"/>
          </a:xfrm>
        </p:spPr>
        <p:txBody>
          <a:bodyPr/>
          <a:lstStyle/>
          <a:p>
            <a:r>
              <a:rPr lang="en-US" dirty="0" smtClean="0">
                <a:solidFill>
                  <a:schemeClr val="bg1"/>
                </a:solidFill>
              </a:rPr>
              <a:t>Outline</a:t>
            </a:r>
            <a:endParaRPr lang="en-AU"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65610917"/>
              </p:ext>
            </p:extLst>
          </p:nvPr>
        </p:nvGraphicFramePr>
        <p:xfrm>
          <a:off x="640081" y="1932486"/>
          <a:ext cx="7873152" cy="2208564"/>
        </p:xfrm>
        <a:graphic>
          <a:graphicData uri="http://schemas.openxmlformats.org/drawingml/2006/table">
            <a:tbl>
              <a:tblPr firstRow="1" bandRow="1">
                <a:tableStyleId>{0E3FDE45-AF77-4B5C-9715-49D594BDF05E}</a:tableStyleId>
              </a:tblPr>
              <a:tblGrid>
                <a:gridCol w="7873152"/>
              </a:tblGrid>
              <a:tr h="553308">
                <a:tc>
                  <a:txBody>
                    <a:bodyPr/>
                    <a:lstStyle/>
                    <a:p>
                      <a:pPr>
                        <a:lnSpc>
                          <a:spcPct val="150000"/>
                        </a:lnSpc>
                        <a:spcBef>
                          <a:spcPts val="1200"/>
                        </a:spcBef>
                        <a:spcAft>
                          <a:spcPts val="1200"/>
                        </a:spcAft>
                      </a:pPr>
                      <a:r>
                        <a:rPr lang="en-US" sz="2000" dirty="0" smtClean="0"/>
                        <a:t>Introduction</a:t>
                      </a:r>
                      <a:endParaRPr lang="en-AU" sz="2000" b="0" dirty="0">
                        <a:latin typeface="Arial" pitchFamily="34" charset="0"/>
                        <a:cs typeface="Arial" pitchFamily="34" charset="0"/>
                      </a:endParaRPr>
                    </a:p>
                  </a:txBody>
                  <a:tcPr/>
                </a:tc>
              </a:tr>
              <a:tr h="553308">
                <a:tc>
                  <a:txBody>
                    <a:bodyPr/>
                    <a:lstStyle/>
                    <a:p>
                      <a:pPr marL="0" marR="0" indent="0" algn="l" defTabSz="914400" rtl="0" eaLnBrk="1" fontAlgn="auto" latinLnBrk="0" hangingPunct="1">
                        <a:lnSpc>
                          <a:spcPct val="150000"/>
                        </a:lnSpc>
                        <a:spcBef>
                          <a:spcPts val="1200"/>
                        </a:spcBef>
                        <a:spcAft>
                          <a:spcPts val="1200"/>
                        </a:spcAft>
                        <a:buClrTx/>
                        <a:buSzTx/>
                        <a:buFontTx/>
                        <a:buNone/>
                        <a:tabLst/>
                        <a:defRPr/>
                      </a:pPr>
                      <a:r>
                        <a:rPr lang="en-US" sz="2000" dirty="0" smtClean="0"/>
                        <a:t>Overview</a:t>
                      </a:r>
                      <a:r>
                        <a:rPr lang="en-US" sz="2000" baseline="0" dirty="0" smtClean="0"/>
                        <a:t> of WA workers’ compensation scheme</a:t>
                      </a:r>
                      <a:endParaRPr lang="en-AU" sz="2000" dirty="0" smtClean="0">
                        <a:latin typeface="Arial" pitchFamily="34" charset="0"/>
                        <a:cs typeface="Arial" pitchFamily="34" charset="0"/>
                      </a:endParaRPr>
                    </a:p>
                  </a:txBody>
                  <a:tcPr/>
                </a:tc>
              </a:tr>
              <a:tr h="553308">
                <a:tc>
                  <a:txBody>
                    <a:bodyPr/>
                    <a:lstStyle/>
                    <a:p>
                      <a:pPr marL="0" algn="l" defTabSz="914400" rtl="0" eaLnBrk="1" latinLnBrk="0" hangingPunct="1">
                        <a:lnSpc>
                          <a:spcPct val="150000"/>
                        </a:lnSpc>
                        <a:spcBef>
                          <a:spcPts val="1200"/>
                        </a:spcBef>
                        <a:spcAft>
                          <a:spcPts val="1200"/>
                        </a:spcAft>
                      </a:pPr>
                      <a:r>
                        <a:rPr lang="en-US" sz="2000" kern="1200" dirty="0" smtClean="0"/>
                        <a:t>Employer’s obligations</a:t>
                      </a:r>
                      <a:endParaRPr lang="en-AU" sz="2000" kern="1200" dirty="0" smtClean="0">
                        <a:solidFill>
                          <a:schemeClr val="dk1"/>
                        </a:solidFill>
                        <a:latin typeface="Arial" pitchFamily="34" charset="0"/>
                        <a:ea typeface="+mn-ea"/>
                        <a:cs typeface="Arial" pitchFamily="34" charset="0"/>
                      </a:endParaRPr>
                    </a:p>
                  </a:txBody>
                  <a:tcPr/>
                </a:tc>
              </a:tr>
              <a:tr h="538028">
                <a:tc>
                  <a:txBody>
                    <a:bodyPr/>
                    <a:lstStyle/>
                    <a:p>
                      <a:pPr marL="0" marR="0" indent="0" algn="l" defTabSz="914400" rtl="0" eaLnBrk="1" fontAlgn="auto" latinLnBrk="0" hangingPunct="1">
                        <a:lnSpc>
                          <a:spcPct val="150000"/>
                        </a:lnSpc>
                        <a:spcBef>
                          <a:spcPts val="1200"/>
                        </a:spcBef>
                        <a:spcAft>
                          <a:spcPts val="1200"/>
                        </a:spcAft>
                        <a:buClrTx/>
                        <a:buSzTx/>
                        <a:buFontTx/>
                        <a:buNone/>
                        <a:tabLst/>
                        <a:defRPr/>
                      </a:pPr>
                      <a:r>
                        <a:rPr lang="en-US" sz="2000" kern="1200" dirty="0" smtClean="0"/>
                        <a:t>Imperatives</a:t>
                      </a:r>
                      <a:r>
                        <a:rPr lang="en-US" sz="2000" kern="1200" baseline="0" dirty="0" smtClean="0"/>
                        <a:t> for return to work</a:t>
                      </a:r>
                      <a:endParaRPr lang="en-AU" sz="2000" kern="1200" dirty="0" smtClean="0">
                        <a:solidFill>
                          <a:schemeClr val="dk1"/>
                        </a:solidFill>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215783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1"/>
            <a:ext cx="8778240" cy="1036320"/>
          </a:xfrm>
        </p:spPr>
        <p:txBody>
          <a:bodyPr/>
          <a:lstStyle/>
          <a:p>
            <a:pPr algn="l"/>
            <a:r>
              <a:rPr lang="en-US" dirty="0" smtClean="0"/>
              <a:t>About Workers’ Compensation in WA</a:t>
            </a:r>
            <a:endParaRPr lang="en-AU" dirty="0"/>
          </a:p>
        </p:txBody>
      </p:sp>
      <p:sp>
        <p:nvSpPr>
          <p:cNvPr id="4" name="Content Placeholder 3"/>
          <p:cNvSpPr>
            <a:spLocks noGrp="1"/>
          </p:cNvSpPr>
          <p:nvPr>
            <p:ph sz="half" idx="10"/>
          </p:nvPr>
        </p:nvSpPr>
        <p:spPr>
          <a:xfrm>
            <a:off x="541867" y="1715912"/>
            <a:ext cx="3770489" cy="4151488"/>
          </a:xfrm>
        </p:spPr>
        <p:txBody>
          <a:bodyPr/>
          <a:lstStyle/>
          <a:p>
            <a:pPr>
              <a:buClrTx/>
            </a:pPr>
            <a:r>
              <a:rPr lang="en-AU" sz="2400" dirty="0" smtClean="0">
                <a:solidFill>
                  <a:schemeClr val="tx1"/>
                </a:solidFill>
              </a:rPr>
              <a:t>Legislation: </a:t>
            </a:r>
            <a:br>
              <a:rPr lang="en-AU" sz="2400" dirty="0" smtClean="0">
                <a:solidFill>
                  <a:schemeClr val="tx1"/>
                </a:solidFill>
              </a:rPr>
            </a:br>
            <a:r>
              <a:rPr lang="en-AU" sz="2400" i="1" dirty="0" smtClean="0">
                <a:solidFill>
                  <a:schemeClr val="tx1"/>
                </a:solidFill>
              </a:rPr>
              <a:t>Workers Compensation and Injury Management </a:t>
            </a:r>
            <a:br>
              <a:rPr lang="en-AU" sz="2400" i="1" dirty="0" smtClean="0">
                <a:solidFill>
                  <a:schemeClr val="tx1"/>
                </a:solidFill>
              </a:rPr>
            </a:br>
            <a:r>
              <a:rPr lang="en-AU" sz="2400" i="1" dirty="0" smtClean="0">
                <a:solidFill>
                  <a:schemeClr val="tx1"/>
                </a:solidFill>
              </a:rPr>
              <a:t>Act 1981</a:t>
            </a:r>
          </a:p>
          <a:p>
            <a:pPr>
              <a:buClrTx/>
            </a:pPr>
            <a:r>
              <a:rPr lang="en-AU" sz="2400" dirty="0" smtClean="0">
                <a:solidFill>
                  <a:schemeClr val="tx1"/>
                </a:solidFill>
              </a:rPr>
              <a:t>No-Fault system</a:t>
            </a:r>
          </a:p>
          <a:p>
            <a:pPr>
              <a:buClrTx/>
            </a:pPr>
            <a:r>
              <a:rPr lang="en-AU" sz="2400" dirty="0" smtClean="0">
                <a:solidFill>
                  <a:schemeClr val="tx1"/>
                </a:solidFill>
              </a:rPr>
              <a:t>Privately underwritten</a:t>
            </a:r>
          </a:p>
        </p:txBody>
      </p:sp>
      <p:grpSp>
        <p:nvGrpSpPr>
          <p:cNvPr id="7" name="Group 2068"/>
          <p:cNvGrpSpPr>
            <a:grpSpLocks/>
          </p:cNvGrpSpPr>
          <p:nvPr/>
        </p:nvGrpSpPr>
        <p:grpSpPr bwMode="auto">
          <a:xfrm>
            <a:off x="4661370" y="1967819"/>
            <a:ext cx="4140200" cy="3316287"/>
            <a:chOff x="363" y="1075"/>
            <a:chExt cx="2608" cy="2089"/>
          </a:xfrm>
        </p:grpSpPr>
        <p:pic>
          <p:nvPicPr>
            <p:cNvPr id="8" name="Picture 2053" descr="Map001"/>
            <p:cNvPicPr>
              <a:picLocks noChangeAspect="1" noChangeArrowheads="1"/>
            </p:cNvPicPr>
            <p:nvPr/>
          </p:nvPicPr>
          <p:blipFill>
            <a:blip r:embed="rId3" cstate="print"/>
            <a:srcRect/>
            <a:stretch>
              <a:fillRect/>
            </a:stretch>
          </p:blipFill>
          <p:spPr bwMode="auto">
            <a:xfrm>
              <a:off x="363" y="1075"/>
              <a:ext cx="2608" cy="2089"/>
            </a:xfrm>
            <a:prstGeom prst="rect">
              <a:avLst/>
            </a:prstGeom>
            <a:noFill/>
            <a:ln w="9525">
              <a:noFill/>
              <a:miter lim="800000"/>
              <a:headEnd/>
              <a:tailEnd/>
            </a:ln>
          </p:spPr>
        </p:pic>
        <p:sp>
          <p:nvSpPr>
            <p:cNvPr id="9" name="Text Box 45"/>
            <p:cNvSpPr txBox="1">
              <a:spLocks noChangeArrowheads="1"/>
            </p:cNvSpPr>
            <p:nvPr/>
          </p:nvSpPr>
          <p:spPr bwMode="auto">
            <a:xfrm>
              <a:off x="2033" y="2251"/>
              <a:ext cx="294" cy="250"/>
            </a:xfrm>
            <a:prstGeom prst="rect">
              <a:avLst/>
            </a:prstGeom>
            <a:noFill/>
            <a:ln w="9525">
              <a:noFill/>
              <a:miter lim="800000"/>
              <a:headEnd/>
              <a:tailEnd/>
            </a:ln>
          </p:spPr>
          <p:txBody>
            <a:bodyPr>
              <a:spAutoFit/>
            </a:bodyPr>
            <a:lstStyle/>
            <a:p>
              <a:endParaRPr lang="en-AU" sz="2000" dirty="0">
                <a:latin typeface="Arial" pitchFamily="34" charset="0"/>
                <a:cs typeface="Arial" pitchFamily="34" charset="0"/>
                <a:sym typeface="Wingdings" pitchFamily="2" charset="2"/>
              </a:endParaRPr>
            </a:p>
          </p:txBody>
        </p:sp>
      </p:grpSp>
      <p:sp>
        <p:nvSpPr>
          <p:cNvPr id="12" name="Rectangle 11"/>
          <p:cNvSpPr/>
          <p:nvPr/>
        </p:nvSpPr>
        <p:spPr bwMode="auto">
          <a:xfrm>
            <a:off x="4441372" y="1816925"/>
            <a:ext cx="1258785" cy="5225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213342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Key objectives of the WA workers’ compensation scheme</a:t>
            </a:r>
            <a:endParaRPr lang="en-AU" dirty="0"/>
          </a:p>
        </p:txBody>
      </p:sp>
      <p:graphicFrame>
        <p:nvGraphicFramePr>
          <p:cNvPr id="14" name="Diagram 13"/>
          <p:cNvGraphicFramePr/>
          <p:nvPr/>
        </p:nvGraphicFramePr>
        <p:xfrm>
          <a:off x="377700" y="1460671"/>
          <a:ext cx="8166100" cy="4625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85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309100" cy="1066800"/>
          </a:xfrm>
        </p:spPr>
        <p:txBody>
          <a:bodyPr/>
          <a:lstStyle/>
          <a:p>
            <a:pPr algn="ctr"/>
            <a:r>
              <a:rPr lang="en-AU" dirty="0" smtClean="0">
                <a:solidFill>
                  <a:schemeClr val="bg1"/>
                </a:solidFill>
                <a:effectLst/>
                <a:latin typeface="Arial" pitchFamily="34" charset="0"/>
                <a:cs typeface="Arial" pitchFamily="34" charset="0"/>
              </a:rPr>
              <a:t>Differentiated regulation</a:t>
            </a:r>
            <a:endParaRPr lang="en-AU" dirty="0">
              <a:solidFill>
                <a:schemeClr val="bg1"/>
              </a:solidFill>
              <a:effectLst/>
              <a:latin typeface="Arial" pitchFamily="34" charset="0"/>
              <a:cs typeface="Arial" pitchFamily="34" charset="0"/>
            </a:endParaRPr>
          </a:p>
        </p:txBody>
      </p:sp>
      <p:sp>
        <p:nvSpPr>
          <p:cNvPr id="22" name="Rectangle 21"/>
          <p:cNvSpPr/>
          <p:nvPr/>
        </p:nvSpPr>
        <p:spPr bwMode="auto">
          <a:xfrm>
            <a:off x="80466" y="3073524"/>
            <a:ext cx="1800200" cy="1152128"/>
          </a:xfrm>
          <a:prstGeom prst="rect">
            <a:avLst/>
          </a:prstGeom>
          <a:gradFill>
            <a:gsLst>
              <a:gs pos="0">
                <a:schemeClr val="bg1"/>
              </a:gs>
              <a:gs pos="100000">
                <a:schemeClr val="bg1">
                  <a:lumMod val="9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r>
              <a:rPr lang="en-AU" sz="1800" spc="-50" dirty="0" smtClean="0">
                <a:solidFill>
                  <a:prstClr val="black"/>
                </a:solidFill>
                <a:latin typeface="Arial" pitchFamily="34" charset="0"/>
                <a:cs typeface="Arial" pitchFamily="34" charset="0"/>
              </a:rPr>
              <a:t>Communications &amp; Education</a:t>
            </a:r>
          </a:p>
        </p:txBody>
      </p:sp>
      <p:sp>
        <p:nvSpPr>
          <p:cNvPr id="23" name="Rectangle 22"/>
          <p:cNvSpPr/>
          <p:nvPr/>
        </p:nvSpPr>
        <p:spPr bwMode="auto">
          <a:xfrm>
            <a:off x="2024682" y="3073524"/>
            <a:ext cx="1656184" cy="1152128"/>
          </a:xfrm>
          <a:prstGeom prst="rect">
            <a:avLst/>
          </a:prstGeom>
          <a:gradFill>
            <a:gsLst>
              <a:gs pos="0">
                <a:schemeClr val="bg1"/>
              </a:gs>
              <a:gs pos="100000">
                <a:schemeClr val="bg1">
                  <a:lumMod val="9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1800" dirty="0" smtClean="0">
                <a:solidFill>
                  <a:prstClr val="black"/>
                </a:solidFill>
                <a:latin typeface="Arial" pitchFamily="34" charset="0"/>
                <a:cs typeface="Arial" pitchFamily="34" charset="0"/>
              </a:rPr>
              <a:t>Advisory</a:t>
            </a:r>
            <a:br>
              <a:rPr lang="en-AU" sz="1800" dirty="0" smtClean="0">
                <a:solidFill>
                  <a:prstClr val="black"/>
                </a:solidFill>
                <a:latin typeface="Arial" pitchFamily="34" charset="0"/>
                <a:cs typeface="Arial" pitchFamily="34" charset="0"/>
              </a:rPr>
            </a:br>
            <a:r>
              <a:rPr lang="en-AU" sz="1800" dirty="0" smtClean="0">
                <a:solidFill>
                  <a:prstClr val="black"/>
                </a:solidFill>
                <a:latin typeface="Arial" pitchFamily="34" charset="0"/>
                <a:cs typeface="Arial" pitchFamily="34" charset="0"/>
              </a:rPr>
              <a:t>Services</a:t>
            </a:r>
            <a:endParaRPr kumimoji="0" lang="en-AU" sz="2400" b="0" i="0" u="none" strike="noStrike" cap="none" normalizeH="0" baseline="0" dirty="0" smtClean="0">
              <a:ln>
                <a:noFill/>
              </a:ln>
              <a:solidFill>
                <a:schemeClr val="tx1"/>
              </a:solidFill>
              <a:effectLst/>
              <a:latin typeface="Times" charset="0"/>
            </a:endParaRPr>
          </a:p>
        </p:txBody>
      </p:sp>
      <p:sp>
        <p:nvSpPr>
          <p:cNvPr id="24" name="Rectangle 23"/>
          <p:cNvSpPr/>
          <p:nvPr/>
        </p:nvSpPr>
        <p:spPr bwMode="auto">
          <a:xfrm>
            <a:off x="3824882" y="3073524"/>
            <a:ext cx="1656184" cy="1152128"/>
          </a:xfrm>
          <a:prstGeom prst="rect">
            <a:avLst/>
          </a:prstGeom>
          <a:gradFill>
            <a:gsLst>
              <a:gs pos="0">
                <a:schemeClr val="bg1"/>
              </a:gs>
              <a:gs pos="100000">
                <a:schemeClr val="bg1">
                  <a:lumMod val="9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1800" dirty="0" smtClean="0">
                <a:solidFill>
                  <a:prstClr val="black"/>
                </a:solidFill>
                <a:latin typeface="Arial" pitchFamily="34" charset="0"/>
                <a:cs typeface="Arial" pitchFamily="34" charset="0"/>
              </a:rPr>
              <a:t>Customer</a:t>
            </a:r>
            <a:br>
              <a:rPr lang="en-AU" sz="1800" dirty="0" smtClean="0">
                <a:solidFill>
                  <a:prstClr val="black"/>
                </a:solidFill>
                <a:latin typeface="Arial" pitchFamily="34" charset="0"/>
                <a:cs typeface="Arial" pitchFamily="34" charset="0"/>
              </a:rPr>
            </a:br>
            <a:r>
              <a:rPr lang="en-AU" sz="1800" dirty="0" smtClean="0">
                <a:solidFill>
                  <a:prstClr val="black"/>
                </a:solidFill>
                <a:latin typeface="Arial" pitchFamily="34" charset="0"/>
                <a:cs typeface="Arial" pitchFamily="34" charset="0"/>
              </a:rPr>
              <a:t>Assistance</a:t>
            </a:r>
            <a:br>
              <a:rPr lang="en-AU" sz="1800" dirty="0" smtClean="0">
                <a:solidFill>
                  <a:prstClr val="black"/>
                </a:solidFill>
                <a:latin typeface="Arial" pitchFamily="34" charset="0"/>
                <a:cs typeface="Arial" pitchFamily="34" charset="0"/>
              </a:rPr>
            </a:br>
            <a:r>
              <a:rPr lang="en-AU" sz="1800" dirty="0" smtClean="0">
                <a:solidFill>
                  <a:prstClr val="black"/>
                </a:solidFill>
                <a:latin typeface="Arial" pitchFamily="34" charset="0"/>
                <a:cs typeface="Arial" pitchFamily="34" charset="0"/>
              </a:rPr>
              <a:t>Unit</a:t>
            </a:r>
            <a:endParaRPr kumimoji="0" lang="en-AU" sz="2400" b="0" i="0" u="none" strike="noStrike" cap="none" normalizeH="0" baseline="0" dirty="0" smtClean="0">
              <a:ln>
                <a:noFill/>
              </a:ln>
              <a:solidFill>
                <a:schemeClr val="tx1"/>
              </a:solidFill>
              <a:effectLst/>
              <a:latin typeface="Times" charset="0"/>
            </a:endParaRPr>
          </a:p>
        </p:txBody>
      </p:sp>
      <p:sp>
        <p:nvSpPr>
          <p:cNvPr id="25" name="Rectangle 24"/>
          <p:cNvSpPr/>
          <p:nvPr/>
        </p:nvSpPr>
        <p:spPr bwMode="auto">
          <a:xfrm>
            <a:off x="5625082" y="3073524"/>
            <a:ext cx="1656184" cy="1152128"/>
          </a:xfrm>
          <a:prstGeom prst="rect">
            <a:avLst/>
          </a:prstGeom>
          <a:gradFill>
            <a:gsLst>
              <a:gs pos="0">
                <a:schemeClr val="bg1"/>
              </a:gs>
              <a:gs pos="100000">
                <a:schemeClr val="bg1">
                  <a:lumMod val="9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1800" dirty="0" smtClean="0">
                <a:solidFill>
                  <a:prstClr val="black"/>
                </a:solidFill>
                <a:latin typeface="Arial" pitchFamily="34" charset="0"/>
                <a:cs typeface="Arial" pitchFamily="34" charset="0"/>
              </a:rPr>
              <a:t>Standards</a:t>
            </a:r>
            <a:br>
              <a:rPr lang="en-AU" sz="1800" dirty="0" smtClean="0">
                <a:solidFill>
                  <a:prstClr val="black"/>
                </a:solidFill>
                <a:latin typeface="Arial" pitchFamily="34" charset="0"/>
                <a:cs typeface="Arial" pitchFamily="34" charset="0"/>
              </a:rPr>
            </a:br>
            <a:r>
              <a:rPr lang="en-AU" sz="1800" dirty="0" smtClean="0">
                <a:solidFill>
                  <a:prstClr val="black"/>
                </a:solidFill>
                <a:latin typeface="Arial" pitchFamily="34" charset="0"/>
                <a:cs typeface="Arial" pitchFamily="34" charset="0"/>
              </a:rPr>
              <a:t>&amp; Monitoring</a:t>
            </a:r>
            <a:br>
              <a:rPr lang="en-AU" sz="1800" dirty="0" smtClean="0">
                <a:solidFill>
                  <a:prstClr val="black"/>
                </a:solidFill>
                <a:latin typeface="Arial" pitchFamily="34" charset="0"/>
                <a:cs typeface="Arial" pitchFamily="34" charset="0"/>
              </a:rPr>
            </a:br>
            <a:r>
              <a:rPr lang="en-AU" sz="1400" dirty="0" smtClean="0">
                <a:solidFill>
                  <a:prstClr val="black"/>
                </a:solidFill>
                <a:latin typeface="Arial" pitchFamily="34" charset="0"/>
                <a:cs typeface="Arial" pitchFamily="34" charset="0"/>
              </a:rPr>
              <a:t>(service providers)</a:t>
            </a:r>
            <a:endParaRPr kumimoji="0" lang="en-AU" sz="2400" b="0" i="0" u="none" strike="noStrike" cap="none" normalizeH="0" baseline="0" dirty="0" smtClean="0">
              <a:ln>
                <a:noFill/>
              </a:ln>
              <a:solidFill>
                <a:schemeClr val="tx1"/>
              </a:solidFill>
              <a:effectLst/>
              <a:latin typeface="Times" charset="0"/>
            </a:endParaRPr>
          </a:p>
        </p:txBody>
      </p:sp>
      <p:sp>
        <p:nvSpPr>
          <p:cNvPr id="26" name="Rectangle 25"/>
          <p:cNvSpPr/>
          <p:nvPr/>
        </p:nvSpPr>
        <p:spPr bwMode="auto">
          <a:xfrm>
            <a:off x="7425282" y="3073524"/>
            <a:ext cx="1656184" cy="1152128"/>
          </a:xfrm>
          <a:prstGeom prst="rect">
            <a:avLst/>
          </a:prstGeom>
          <a:gradFill>
            <a:gsLst>
              <a:gs pos="0">
                <a:schemeClr val="bg1"/>
              </a:gs>
              <a:gs pos="100000">
                <a:schemeClr val="bg1">
                  <a:lumMod val="9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1800" dirty="0" smtClean="0">
                <a:latin typeface="Arial" pitchFamily="34" charset="0"/>
                <a:cs typeface="Arial" pitchFamily="34" charset="0"/>
              </a:rPr>
              <a:t>Compliance</a:t>
            </a:r>
            <a:br>
              <a:rPr lang="en-AU" sz="1800" dirty="0" smtClean="0">
                <a:latin typeface="Arial" pitchFamily="34" charset="0"/>
                <a:cs typeface="Arial" pitchFamily="34" charset="0"/>
              </a:rPr>
            </a:br>
            <a:r>
              <a:rPr lang="en-AU" sz="1800" dirty="0" smtClean="0">
                <a:latin typeface="Arial" pitchFamily="34" charset="0"/>
                <a:cs typeface="Arial" pitchFamily="34" charset="0"/>
              </a:rPr>
              <a:t>Services</a:t>
            </a:r>
            <a:br>
              <a:rPr lang="en-AU" sz="1800" dirty="0" smtClean="0">
                <a:latin typeface="Arial" pitchFamily="34" charset="0"/>
                <a:cs typeface="Arial" pitchFamily="34" charset="0"/>
              </a:rPr>
            </a:br>
            <a:r>
              <a:rPr lang="en-AU" sz="1400" dirty="0" smtClean="0">
                <a:latin typeface="Arial" pitchFamily="34" charset="0"/>
                <a:cs typeface="Arial" pitchFamily="34" charset="0"/>
              </a:rPr>
              <a:t>(employers)</a:t>
            </a:r>
          </a:p>
        </p:txBody>
      </p:sp>
      <p:sp>
        <p:nvSpPr>
          <p:cNvPr id="27" name="Rectangle 26"/>
          <p:cNvSpPr/>
          <p:nvPr/>
        </p:nvSpPr>
        <p:spPr bwMode="auto">
          <a:xfrm>
            <a:off x="80466" y="2569468"/>
            <a:ext cx="1800200" cy="504056"/>
          </a:xfrm>
          <a:prstGeom prst="rect">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Arial" pitchFamily="34" charset="0"/>
                <a:cs typeface="Arial" pitchFamily="34" charset="0"/>
              </a:rPr>
              <a:t>Information</a:t>
            </a:r>
          </a:p>
        </p:txBody>
      </p:sp>
      <p:sp>
        <p:nvSpPr>
          <p:cNvPr id="32" name="Rectangle 31"/>
          <p:cNvSpPr/>
          <p:nvPr/>
        </p:nvSpPr>
        <p:spPr bwMode="auto">
          <a:xfrm>
            <a:off x="2024682" y="2569468"/>
            <a:ext cx="1656184" cy="504056"/>
          </a:xfrm>
          <a:prstGeom prst="rect">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Arial" pitchFamily="34" charset="0"/>
                <a:cs typeface="Arial" pitchFamily="34" charset="0"/>
              </a:rPr>
              <a:t>Advice</a:t>
            </a:r>
          </a:p>
        </p:txBody>
      </p:sp>
      <p:sp>
        <p:nvSpPr>
          <p:cNvPr id="33" name="Rectangle 32"/>
          <p:cNvSpPr/>
          <p:nvPr/>
        </p:nvSpPr>
        <p:spPr bwMode="auto">
          <a:xfrm>
            <a:off x="3824882" y="2569468"/>
            <a:ext cx="1656184" cy="504056"/>
          </a:xfrm>
          <a:prstGeom prst="rect">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Arial" pitchFamily="34" charset="0"/>
                <a:cs typeface="Arial" pitchFamily="34" charset="0"/>
              </a:rPr>
              <a:t>Assistance</a:t>
            </a:r>
          </a:p>
        </p:txBody>
      </p:sp>
      <p:sp>
        <p:nvSpPr>
          <p:cNvPr id="34" name="Rectangle 33"/>
          <p:cNvSpPr/>
          <p:nvPr/>
        </p:nvSpPr>
        <p:spPr bwMode="auto">
          <a:xfrm>
            <a:off x="5625082" y="2569468"/>
            <a:ext cx="1656184" cy="504056"/>
          </a:xfrm>
          <a:prstGeom prst="rect">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Arial" pitchFamily="34" charset="0"/>
                <a:cs typeface="Arial" pitchFamily="34" charset="0"/>
              </a:rPr>
              <a:t>Monitoring</a:t>
            </a:r>
          </a:p>
        </p:txBody>
      </p:sp>
      <p:sp>
        <p:nvSpPr>
          <p:cNvPr id="35" name="Rectangle 34"/>
          <p:cNvSpPr/>
          <p:nvPr/>
        </p:nvSpPr>
        <p:spPr bwMode="auto">
          <a:xfrm>
            <a:off x="7425282" y="2569468"/>
            <a:ext cx="1656184" cy="504056"/>
          </a:xfrm>
          <a:prstGeom prst="rect">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bg1"/>
                </a:solidFill>
                <a:effectLst>
                  <a:outerShdw blurRad="50800" dist="38100" dir="2700000" algn="tl" rotWithShape="0">
                    <a:prstClr val="black">
                      <a:alpha val="40000"/>
                    </a:prstClr>
                  </a:outerShdw>
                </a:effectLst>
                <a:latin typeface="Arial" pitchFamily="34" charset="0"/>
                <a:cs typeface="Arial" pitchFamily="34" charset="0"/>
              </a:rPr>
              <a:t>Enforcement</a:t>
            </a:r>
          </a:p>
        </p:txBody>
      </p:sp>
      <p:pic>
        <p:nvPicPr>
          <p:cNvPr id="48" name="Picture 47" descr="Compliancescale.jpg"/>
          <p:cNvPicPr>
            <a:picLocks noChangeAspect="1"/>
          </p:cNvPicPr>
          <p:nvPr/>
        </p:nvPicPr>
        <p:blipFill>
          <a:blip r:embed="rId3" cstate="print"/>
          <a:stretch>
            <a:fillRect/>
          </a:stretch>
        </p:blipFill>
        <p:spPr>
          <a:xfrm>
            <a:off x="0" y="2065410"/>
            <a:ext cx="9180512" cy="216024"/>
          </a:xfrm>
          <a:prstGeom prst="rect">
            <a:avLst/>
          </a:prstGeom>
        </p:spPr>
      </p:pic>
      <p:sp>
        <p:nvSpPr>
          <p:cNvPr id="49" name="Isosceles Triangle 48"/>
          <p:cNvSpPr/>
          <p:nvPr/>
        </p:nvSpPr>
        <p:spPr bwMode="auto">
          <a:xfrm rot="10800000">
            <a:off x="898477" y="2209426"/>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0" name="Isosceles Triangle 49"/>
          <p:cNvSpPr/>
          <p:nvPr/>
        </p:nvSpPr>
        <p:spPr bwMode="auto">
          <a:xfrm rot="10800000">
            <a:off x="2698677" y="2209426"/>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1" name="Isosceles Triangle 50"/>
          <p:cNvSpPr/>
          <p:nvPr/>
        </p:nvSpPr>
        <p:spPr bwMode="auto">
          <a:xfrm rot="10800000">
            <a:off x="4498877" y="2209427"/>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2" name="Isosceles Triangle 51"/>
          <p:cNvSpPr/>
          <p:nvPr/>
        </p:nvSpPr>
        <p:spPr bwMode="auto">
          <a:xfrm rot="10800000">
            <a:off x="6299077" y="2209427"/>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53" name="Isosceles Triangle 52"/>
          <p:cNvSpPr/>
          <p:nvPr/>
        </p:nvSpPr>
        <p:spPr bwMode="auto">
          <a:xfrm rot="10800000">
            <a:off x="8099277" y="2209426"/>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39" name="Rectangle 38"/>
          <p:cNvSpPr/>
          <p:nvPr/>
        </p:nvSpPr>
        <p:spPr bwMode="auto">
          <a:xfrm>
            <a:off x="2941582" y="4515080"/>
            <a:ext cx="1656184" cy="1152128"/>
          </a:xfrm>
          <a:prstGeom prst="rect">
            <a:avLst/>
          </a:prstGeom>
          <a:gradFill>
            <a:gsLst>
              <a:gs pos="0">
                <a:schemeClr val="bg1"/>
              </a:gs>
              <a:gs pos="100000">
                <a:schemeClr val="bg1">
                  <a:lumMod val="9500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AU" sz="1800" dirty="0" smtClean="0">
                <a:solidFill>
                  <a:prstClr val="black"/>
                </a:solidFill>
                <a:latin typeface="Arial" pitchFamily="34" charset="0"/>
                <a:cs typeface="Arial" pitchFamily="34" charset="0"/>
              </a:rPr>
              <a:t>Advice &amp; Assistance Unit</a:t>
            </a:r>
            <a:endParaRPr kumimoji="0" lang="en-AU" sz="2400" b="0" i="0" u="none" strike="noStrike" cap="none" normalizeH="0" baseline="0" dirty="0" smtClean="0">
              <a:ln>
                <a:noFill/>
              </a:ln>
              <a:solidFill>
                <a:schemeClr val="tx1"/>
              </a:solidFill>
              <a:effectLst/>
              <a:latin typeface="Times" charset="0"/>
            </a:endParaRPr>
          </a:p>
        </p:txBody>
      </p:sp>
      <p:sp>
        <p:nvSpPr>
          <p:cNvPr id="40" name="Isosceles Triangle 39"/>
          <p:cNvSpPr/>
          <p:nvPr/>
        </p:nvSpPr>
        <p:spPr bwMode="auto">
          <a:xfrm rot="10800000">
            <a:off x="3030961" y="4160647"/>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
        <p:nvSpPr>
          <p:cNvPr id="41" name="Isosceles Triangle 40"/>
          <p:cNvSpPr/>
          <p:nvPr/>
        </p:nvSpPr>
        <p:spPr bwMode="auto">
          <a:xfrm rot="10800000">
            <a:off x="4172708" y="4163146"/>
            <a:ext cx="334117" cy="288032"/>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14573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41400"/>
          </a:xfrm>
        </p:spPr>
        <p:txBody>
          <a:bodyPr anchor="ctr"/>
          <a:lstStyle/>
          <a:p>
            <a:pPr algn="ctr"/>
            <a:r>
              <a:rPr lang="en-AU" dirty="0" smtClean="0">
                <a:effectLst/>
              </a:rPr>
              <a:t>Communications and Education</a:t>
            </a:r>
            <a:endParaRPr lang="en-AU" dirty="0">
              <a:solidFill>
                <a:schemeClr val="bg1"/>
              </a:solidFill>
              <a:effectLst/>
              <a:latin typeface="Arial" pitchFamily="34" charset="0"/>
              <a:cs typeface="Arial" pitchFamily="34" charset="0"/>
            </a:endParaRPr>
          </a:p>
        </p:txBody>
      </p:sp>
      <p:sp>
        <p:nvSpPr>
          <p:cNvPr id="3" name="Content Placeholder 2"/>
          <p:cNvSpPr>
            <a:spLocks noGrp="1"/>
          </p:cNvSpPr>
          <p:nvPr>
            <p:ph sz="half" idx="10"/>
          </p:nvPr>
        </p:nvSpPr>
        <p:spPr/>
        <p:txBody>
          <a:bodyPr/>
          <a:lstStyle/>
          <a:p>
            <a:pPr>
              <a:lnSpc>
                <a:spcPct val="100000"/>
              </a:lnSpc>
              <a:spcAft>
                <a:spcPts val="0"/>
              </a:spcAft>
            </a:pPr>
            <a:r>
              <a:rPr lang="en-AU" dirty="0" smtClean="0">
                <a:latin typeface="Arial" pitchFamily="34" charset="0"/>
                <a:cs typeface="Arial" pitchFamily="34" charset="0"/>
              </a:rPr>
              <a:t>Targeted education programs </a:t>
            </a:r>
            <a:br>
              <a:rPr lang="en-AU" dirty="0" smtClean="0">
                <a:latin typeface="Arial" pitchFamily="34" charset="0"/>
                <a:cs typeface="Arial" pitchFamily="34" charset="0"/>
              </a:rPr>
            </a:br>
            <a:r>
              <a:rPr lang="en-AU" dirty="0" smtClean="0">
                <a:latin typeface="Arial" pitchFamily="34" charset="0"/>
                <a:cs typeface="Arial" pitchFamily="34" charset="0"/>
              </a:rPr>
              <a:t>  -  e.</a:t>
            </a:r>
            <a:r>
              <a:rPr lang="en-AU" sz="1800" dirty="0" smtClean="0">
                <a:latin typeface="Arial" pitchFamily="34" charset="0"/>
                <a:cs typeface="Arial" pitchFamily="34" charset="0"/>
              </a:rPr>
              <a:t>g. insurance brokers</a:t>
            </a:r>
          </a:p>
          <a:p>
            <a:pPr lvl="2">
              <a:spcBef>
                <a:spcPts val="0"/>
              </a:spcBef>
              <a:spcAft>
                <a:spcPts val="0"/>
              </a:spcAft>
            </a:pPr>
            <a:r>
              <a:rPr lang="en-AU" sz="1800" dirty="0" smtClean="0">
                <a:latin typeface="Arial" pitchFamily="34" charset="0"/>
                <a:cs typeface="Arial" pitchFamily="34" charset="0"/>
              </a:rPr>
              <a:t>education</a:t>
            </a:r>
          </a:p>
          <a:p>
            <a:pPr lvl="2">
              <a:spcBef>
                <a:spcPts val="0"/>
              </a:spcBef>
              <a:spcAft>
                <a:spcPts val="1500"/>
              </a:spcAft>
            </a:pPr>
            <a:r>
              <a:rPr lang="en-AU" sz="1800" dirty="0" smtClean="0">
                <a:latin typeface="Arial" pitchFamily="34" charset="0"/>
                <a:cs typeface="Arial" pitchFamily="34" charset="0"/>
              </a:rPr>
              <a:t>code of practice</a:t>
            </a:r>
          </a:p>
          <a:p>
            <a:pPr>
              <a:lnSpc>
                <a:spcPct val="100000"/>
              </a:lnSpc>
              <a:spcAft>
                <a:spcPts val="0"/>
              </a:spcAft>
            </a:pPr>
            <a:r>
              <a:rPr lang="en-AU" dirty="0" smtClean="0">
                <a:latin typeface="Arial" pitchFamily="34" charset="0"/>
                <a:cs typeface="Arial" pitchFamily="34" charset="0"/>
              </a:rPr>
              <a:t>Information sessions</a:t>
            </a:r>
          </a:p>
          <a:p>
            <a:pPr lvl="1">
              <a:spcBef>
                <a:spcPts val="432"/>
              </a:spcBef>
              <a:spcAft>
                <a:spcPts val="0"/>
              </a:spcAft>
            </a:pPr>
            <a:r>
              <a:rPr lang="en-AU" dirty="0" smtClean="0">
                <a:latin typeface="Arial" pitchFamily="34" charset="0"/>
                <a:cs typeface="Arial" pitchFamily="34" charset="0"/>
              </a:rPr>
              <a:t>Legislative obligations</a:t>
            </a:r>
          </a:p>
          <a:p>
            <a:pPr lvl="1">
              <a:spcBef>
                <a:spcPts val="432"/>
              </a:spcBef>
              <a:spcAft>
                <a:spcPts val="0"/>
              </a:spcAft>
            </a:pPr>
            <a:r>
              <a:rPr lang="en-AU" dirty="0" smtClean="0">
                <a:latin typeface="Arial" pitchFamily="34" charset="0"/>
                <a:cs typeface="Arial" pitchFamily="34" charset="0"/>
              </a:rPr>
              <a:t>Rights and responsibilities of key parties</a:t>
            </a:r>
          </a:p>
          <a:p>
            <a:pPr lvl="1">
              <a:spcBef>
                <a:spcPts val="432"/>
              </a:spcBef>
              <a:spcAft>
                <a:spcPts val="0"/>
              </a:spcAft>
            </a:pPr>
            <a:r>
              <a:rPr lang="en-AU" dirty="0" smtClean="0">
                <a:latin typeface="Arial" pitchFamily="34" charset="0"/>
                <a:cs typeface="Arial" pitchFamily="34" charset="0"/>
              </a:rPr>
              <a:t>Injury management</a:t>
            </a:r>
          </a:p>
          <a:p>
            <a:pPr lvl="1">
              <a:spcBef>
                <a:spcPts val="432"/>
              </a:spcBef>
              <a:spcAft>
                <a:spcPts val="0"/>
              </a:spcAft>
            </a:pPr>
            <a:r>
              <a:rPr lang="en-AU" dirty="0" smtClean="0">
                <a:latin typeface="Arial" pitchFamily="34" charset="0"/>
                <a:cs typeface="Arial" pitchFamily="34" charset="0"/>
              </a:rPr>
              <a:t>Return to work</a:t>
            </a:r>
          </a:p>
          <a:p>
            <a:pPr lvl="1">
              <a:spcBef>
                <a:spcPts val="432"/>
              </a:spcBef>
              <a:spcAft>
                <a:spcPts val="0"/>
              </a:spcAft>
            </a:pPr>
            <a:r>
              <a:rPr lang="en-AU" dirty="0" smtClean="0">
                <a:latin typeface="Arial" pitchFamily="34" charset="0"/>
                <a:cs typeface="Arial" pitchFamily="34" charset="0"/>
              </a:rPr>
              <a:t>Contractors and sub-contractors</a:t>
            </a:r>
          </a:p>
          <a:p>
            <a:pPr lvl="1">
              <a:spcBef>
                <a:spcPts val="432"/>
              </a:spcBef>
              <a:spcAft>
                <a:spcPts val="0"/>
              </a:spcAft>
            </a:pPr>
            <a:r>
              <a:rPr lang="en-AU" dirty="0" smtClean="0">
                <a:latin typeface="Arial" pitchFamily="34" charset="0"/>
                <a:cs typeface="Arial" pitchFamily="34" charset="0"/>
              </a:rPr>
              <a:t>Conciliation and Arbitration Services</a:t>
            </a:r>
          </a:p>
          <a:p>
            <a:pPr lvl="1">
              <a:spcBef>
                <a:spcPts val="432"/>
              </a:spcBef>
              <a:spcAft>
                <a:spcPts val="0"/>
              </a:spcAft>
            </a:pPr>
            <a:r>
              <a:rPr lang="en-AU" dirty="0" smtClean="0">
                <a:latin typeface="Arial" pitchFamily="34" charset="0"/>
                <a:cs typeface="Arial" pitchFamily="34" charset="0"/>
              </a:rPr>
              <a:t>WorkCover WA’s role and responsibilities</a:t>
            </a:r>
          </a:p>
          <a:p>
            <a:pPr>
              <a:lnSpc>
                <a:spcPct val="100000"/>
              </a:lnSpc>
              <a:spcBef>
                <a:spcPts val="1500"/>
              </a:spcBef>
              <a:spcAft>
                <a:spcPts val="1500"/>
              </a:spcAft>
            </a:pPr>
            <a:r>
              <a:rPr lang="en-AU" dirty="0" smtClean="0">
                <a:latin typeface="Arial" pitchFamily="34" charset="0"/>
                <a:cs typeface="Arial" pitchFamily="34" charset="0"/>
              </a:rPr>
              <a:t>Presentations available on request</a:t>
            </a:r>
          </a:p>
          <a:p>
            <a:pPr>
              <a:lnSpc>
                <a:spcPct val="100000"/>
              </a:lnSpc>
              <a:spcAft>
                <a:spcPts val="1500"/>
              </a:spcAft>
            </a:pPr>
            <a:endParaRPr lang="en-AU" dirty="0">
              <a:latin typeface="Arial" pitchFamily="34" charset="0"/>
              <a:cs typeface="Arial" pitchFamily="34" charset="0"/>
            </a:endParaRPr>
          </a:p>
        </p:txBody>
      </p:sp>
    </p:spTree>
    <p:extLst>
      <p:ext uri="{BB962C8B-B14F-4D97-AF65-F5344CB8AC3E}">
        <p14:creationId xmlns:p14="http://schemas.microsoft.com/office/powerpoint/2010/main" val="417510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0"/>
            <a:ext cx="9144000" cy="1041400"/>
          </a:xfrm>
        </p:spPr>
        <p:txBody>
          <a:bodyPr anchor="ctr"/>
          <a:lstStyle/>
          <a:p>
            <a:pPr algn="ctr"/>
            <a:r>
              <a:rPr lang="en-US" dirty="0" smtClean="0">
                <a:solidFill>
                  <a:schemeClr val="bg1"/>
                </a:solidFill>
                <a:effectLst/>
                <a:latin typeface="Arial" pitchFamily="34" charset="0"/>
                <a:cs typeface="Arial" pitchFamily="34" charset="0"/>
              </a:rPr>
              <a:t>Advice and Assistance</a:t>
            </a:r>
          </a:p>
        </p:txBody>
      </p:sp>
      <p:sp>
        <p:nvSpPr>
          <p:cNvPr id="12291" name="Rectangle 3"/>
          <p:cNvSpPr>
            <a:spLocks noGrp="1" noChangeArrowheads="1"/>
          </p:cNvSpPr>
          <p:nvPr>
            <p:ph sz="half" idx="10"/>
          </p:nvPr>
        </p:nvSpPr>
        <p:spPr/>
        <p:txBody>
          <a:bodyPr/>
          <a:lstStyle/>
          <a:p>
            <a:pPr>
              <a:lnSpc>
                <a:spcPct val="100000"/>
              </a:lnSpc>
              <a:spcAft>
                <a:spcPts val="1500"/>
              </a:spcAft>
              <a:buNone/>
            </a:pPr>
            <a:r>
              <a:rPr lang="en-US" b="1" dirty="0" smtClean="0">
                <a:solidFill>
                  <a:srgbClr val="1E5757"/>
                </a:solidFill>
                <a:latin typeface="Arial" pitchFamily="34" charset="0"/>
                <a:cs typeface="Arial" pitchFamily="34" charset="0"/>
              </a:rPr>
              <a:t>Advisory Services</a:t>
            </a:r>
          </a:p>
          <a:p>
            <a:pPr>
              <a:lnSpc>
                <a:spcPct val="100000"/>
              </a:lnSpc>
              <a:spcAft>
                <a:spcPts val="1500"/>
              </a:spcAft>
            </a:pPr>
            <a:r>
              <a:rPr lang="en-US" dirty="0" smtClean="0">
                <a:latin typeface="Arial" pitchFamily="34" charset="0"/>
                <a:cs typeface="Arial" pitchFamily="34" charset="0"/>
              </a:rPr>
              <a:t>Trained, friendly staff</a:t>
            </a:r>
          </a:p>
          <a:p>
            <a:pPr>
              <a:lnSpc>
                <a:spcPct val="100000"/>
              </a:lnSpc>
              <a:spcAft>
                <a:spcPts val="1500"/>
              </a:spcAft>
            </a:pPr>
            <a:r>
              <a:rPr lang="en-US" dirty="0" smtClean="0">
                <a:latin typeface="Arial" pitchFamily="34" charset="0"/>
                <a:cs typeface="Arial" pitchFamily="34" charset="0"/>
              </a:rPr>
              <a:t>Private rooms for private conversations</a:t>
            </a:r>
          </a:p>
          <a:p>
            <a:pPr>
              <a:lnSpc>
                <a:spcPct val="100000"/>
              </a:lnSpc>
              <a:spcAft>
                <a:spcPts val="1500"/>
              </a:spcAft>
            </a:pPr>
            <a:r>
              <a:rPr lang="en-US" dirty="0" smtClean="0">
                <a:latin typeface="Arial" pitchFamily="34" charset="0"/>
                <a:cs typeface="Arial" pitchFamily="34" charset="0"/>
              </a:rPr>
              <a:t>Phone 1300 794 744 </a:t>
            </a:r>
          </a:p>
          <a:p>
            <a:pPr>
              <a:lnSpc>
                <a:spcPct val="100000"/>
              </a:lnSpc>
              <a:spcAft>
                <a:spcPts val="1500"/>
              </a:spcAft>
            </a:pPr>
            <a:r>
              <a:rPr lang="en-US" dirty="0" smtClean="0">
                <a:latin typeface="Arial" pitchFamily="34" charset="0"/>
                <a:cs typeface="Arial" pitchFamily="34" charset="0"/>
              </a:rPr>
              <a:t>Email postmaster@workcover.wa.gov.au</a:t>
            </a:r>
          </a:p>
        </p:txBody>
      </p:sp>
      <p:pic>
        <p:nvPicPr>
          <p:cNvPr id="4" name="Picture 3" descr="049_WC-Selection_090804.jpg"/>
          <p:cNvPicPr>
            <a:picLocks noChangeAspect="1"/>
          </p:cNvPicPr>
          <p:nvPr/>
        </p:nvPicPr>
        <p:blipFill>
          <a:blip r:embed="rId3" cstate="print"/>
          <a:srcRect l="4523" r="30758" b="5435"/>
          <a:stretch>
            <a:fillRect/>
          </a:stretch>
        </p:blipFill>
        <p:spPr>
          <a:xfrm>
            <a:off x="6223000" y="1600200"/>
            <a:ext cx="2418624" cy="3529589"/>
          </a:xfrm>
          <a:prstGeom prst="roundRect">
            <a:avLst/>
          </a:prstGeom>
          <a:effectLst>
            <a:outerShdw blurRad="50800" dist="38100" dir="2700000" algn="tl" rotWithShape="0">
              <a:prstClr val="black">
                <a:alpha val="40000"/>
              </a:prstClr>
            </a:outerShdw>
          </a:effectLst>
        </p:spPr>
      </p:pic>
      <p:sp>
        <p:nvSpPr>
          <p:cNvPr id="5" name="Rectangle 3"/>
          <p:cNvSpPr txBox="1">
            <a:spLocks noChangeArrowheads="1"/>
          </p:cNvSpPr>
          <p:nvPr/>
        </p:nvSpPr>
        <p:spPr>
          <a:xfrm>
            <a:off x="488224" y="3988306"/>
            <a:ext cx="8153400" cy="4495800"/>
          </a:xfrm>
          <a:prstGeom prst="rect">
            <a:avLst/>
          </a:prstGeom>
        </p:spPr>
        <p:txBody>
          <a:bodyPr lIns="0" rIns="0"/>
          <a:lstStyle>
            <a:lvl1pPr marL="450850" indent="-450850" algn="l" rtl="0" eaLnBrk="0" fontAlgn="base" hangingPunct="0">
              <a:lnSpc>
                <a:spcPct val="150000"/>
              </a:lnSpc>
              <a:spcBef>
                <a:spcPts val="0"/>
              </a:spcBef>
              <a:spcAft>
                <a:spcPts val="1000"/>
              </a:spcAft>
              <a:buClr>
                <a:srgbClr val="9E8E00"/>
              </a:buClr>
              <a:buChar char="•"/>
              <a:defRPr sz="2000">
                <a:solidFill>
                  <a:srgbClr val="000000"/>
                </a:solidFill>
                <a:latin typeface="Century Gothic" pitchFamily="34" charset="0"/>
                <a:ea typeface="+mn-ea"/>
                <a:cs typeface="+mn-cs"/>
              </a:defRPr>
            </a:lvl1pPr>
            <a:lvl2pPr marL="915988" indent="-285750" algn="l" rtl="0" eaLnBrk="0" fontAlgn="base" hangingPunct="0">
              <a:spcBef>
                <a:spcPct val="20000"/>
              </a:spcBef>
              <a:spcAft>
                <a:spcPts val="500"/>
              </a:spcAft>
              <a:buChar char="–"/>
              <a:defRPr sz="1800">
                <a:solidFill>
                  <a:srgbClr val="000000"/>
                </a:solidFill>
                <a:latin typeface="Century Gothic" pitchFamily="34" charset="0"/>
              </a:defRPr>
            </a:lvl2pPr>
            <a:lvl3pPr marL="1323975" indent="-228600" algn="l" rtl="0" eaLnBrk="0" fontAlgn="base" hangingPunct="0">
              <a:spcBef>
                <a:spcPct val="20000"/>
              </a:spcBef>
              <a:spcAft>
                <a:spcPts val="500"/>
              </a:spcAft>
              <a:buChar char="•"/>
              <a:defRPr sz="1600">
                <a:solidFill>
                  <a:srgbClr val="000000"/>
                </a:solidFill>
                <a:latin typeface="Century Gothic" pitchFamily="34" charset="0"/>
              </a:defRPr>
            </a:lvl3pPr>
            <a:lvl4pPr marL="1731963" indent="-228600" algn="l" rtl="0" eaLnBrk="0" fontAlgn="base" hangingPunct="0">
              <a:spcBef>
                <a:spcPct val="20000"/>
              </a:spcBef>
              <a:spcAft>
                <a:spcPts val="500"/>
              </a:spcAft>
              <a:buChar char="–"/>
              <a:defRPr sz="1600">
                <a:solidFill>
                  <a:srgbClr val="000000"/>
                </a:solidFill>
                <a:latin typeface="Century Gothic" pitchFamily="34" charset="0"/>
              </a:defRPr>
            </a:lvl4pPr>
            <a:lvl5pPr marL="2139950" indent="-228600" algn="l" rtl="0" eaLnBrk="0" fontAlgn="base" hangingPunct="0">
              <a:spcBef>
                <a:spcPct val="20000"/>
              </a:spcBef>
              <a:spcAft>
                <a:spcPts val="500"/>
              </a:spcAft>
              <a:buChar char="»"/>
              <a:defRPr sz="1600">
                <a:solidFill>
                  <a:srgbClr val="000000"/>
                </a:solidFill>
                <a:latin typeface="Century Gothic" pitchFamily="34" charset="0"/>
              </a:defRPr>
            </a:lvl5pPr>
            <a:lvl6pPr marL="2514600" indent="-228600" algn="l" rtl="0" eaLnBrk="1" fontAlgn="base" hangingPunct="1">
              <a:spcBef>
                <a:spcPct val="20000"/>
              </a:spcBef>
              <a:spcAft>
                <a:spcPct val="0"/>
              </a:spcAft>
              <a:buChar char="»"/>
              <a:defRPr sz="1800">
                <a:solidFill>
                  <a:schemeClr val="tx1"/>
                </a:solidFill>
                <a:latin typeface="+mn-lt"/>
              </a:defRPr>
            </a:lvl6pPr>
            <a:lvl7pPr marL="2971800" indent="-228600" algn="l" rtl="0" eaLnBrk="1" fontAlgn="base" hangingPunct="1">
              <a:spcBef>
                <a:spcPct val="20000"/>
              </a:spcBef>
              <a:spcAft>
                <a:spcPct val="0"/>
              </a:spcAft>
              <a:buChar char="»"/>
              <a:defRPr sz="1800">
                <a:solidFill>
                  <a:schemeClr val="tx1"/>
                </a:solidFill>
                <a:latin typeface="+mn-lt"/>
              </a:defRPr>
            </a:lvl7pPr>
            <a:lvl8pPr marL="3429000" indent="-228600" algn="l" rtl="0" eaLnBrk="1" fontAlgn="base" hangingPunct="1">
              <a:spcBef>
                <a:spcPct val="20000"/>
              </a:spcBef>
              <a:spcAft>
                <a:spcPct val="0"/>
              </a:spcAft>
              <a:buChar char="»"/>
              <a:defRPr sz="1800">
                <a:solidFill>
                  <a:schemeClr val="tx1"/>
                </a:solidFill>
                <a:latin typeface="+mn-lt"/>
              </a:defRPr>
            </a:lvl8pPr>
            <a:lvl9pPr marL="3886200" indent="-228600" algn="l" rtl="0" eaLnBrk="1" fontAlgn="base" hangingPunct="1">
              <a:spcBef>
                <a:spcPct val="20000"/>
              </a:spcBef>
              <a:spcAft>
                <a:spcPct val="0"/>
              </a:spcAft>
              <a:buChar char="»"/>
              <a:defRPr sz="1800">
                <a:solidFill>
                  <a:schemeClr val="tx1"/>
                </a:solidFill>
                <a:latin typeface="+mn-lt"/>
              </a:defRPr>
            </a:lvl9pPr>
          </a:lstStyle>
          <a:p>
            <a:pPr marL="0" indent="0">
              <a:lnSpc>
                <a:spcPct val="100000"/>
              </a:lnSpc>
              <a:buFontTx/>
              <a:buNone/>
            </a:pPr>
            <a:r>
              <a:rPr lang="en-AU" b="1" kern="0" dirty="0" smtClean="0">
                <a:solidFill>
                  <a:srgbClr val="1E5757"/>
                </a:solidFill>
                <a:latin typeface="Arial" pitchFamily="34" charset="0"/>
                <a:cs typeface="Arial" pitchFamily="34" charset="0"/>
              </a:rPr>
              <a:t>Customer Assistance</a:t>
            </a:r>
          </a:p>
          <a:p>
            <a:r>
              <a:rPr lang="en-AU" kern="0" dirty="0" smtClean="0">
                <a:latin typeface="Arial" pitchFamily="34" charset="0"/>
                <a:cs typeface="Arial" pitchFamily="34" charset="0"/>
              </a:rPr>
              <a:t>Guidance to parties relating to claim issues</a:t>
            </a:r>
          </a:p>
          <a:p>
            <a:r>
              <a:rPr lang="en-AU" kern="0" dirty="0" smtClean="0">
                <a:latin typeface="Arial" pitchFamily="34" charset="0"/>
                <a:cs typeface="Arial" pitchFamily="34" charset="0"/>
              </a:rPr>
              <a:t>Can help resolve issues between parties if all agreeable</a:t>
            </a:r>
          </a:p>
          <a:p>
            <a:r>
              <a:rPr lang="en-AU" kern="0" dirty="0" smtClean="0">
                <a:latin typeface="Arial" pitchFamily="34" charset="0"/>
                <a:cs typeface="Arial" pitchFamily="34" charset="0"/>
              </a:rPr>
              <a:t>Assist parties to complete legislative requirements for Conciliation and Arbitration Services (CAS) applications</a:t>
            </a:r>
          </a:p>
        </p:txBody>
      </p:sp>
    </p:spTree>
    <p:extLst>
      <p:ext uri="{BB962C8B-B14F-4D97-AF65-F5344CB8AC3E}">
        <p14:creationId xmlns:p14="http://schemas.microsoft.com/office/powerpoint/2010/main" val="300939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0" y="0"/>
            <a:ext cx="9144000" cy="1041400"/>
          </a:xfrm>
        </p:spPr>
        <p:txBody>
          <a:bodyPr anchor="ctr"/>
          <a:lstStyle/>
          <a:p>
            <a:pPr algn="ctr"/>
            <a:r>
              <a:rPr lang="en-US" dirty="0" smtClean="0">
                <a:solidFill>
                  <a:schemeClr val="bg1"/>
                </a:solidFill>
                <a:effectLst/>
                <a:latin typeface="Arial" pitchFamily="34" charset="0"/>
                <a:cs typeface="Arial" pitchFamily="34" charset="0"/>
              </a:rPr>
              <a:t>Approved service providers</a:t>
            </a:r>
          </a:p>
        </p:txBody>
      </p:sp>
      <p:graphicFrame>
        <p:nvGraphicFramePr>
          <p:cNvPr id="4" name="Table 3"/>
          <p:cNvGraphicFramePr>
            <a:graphicFrameLocks noGrp="1"/>
          </p:cNvGraphicFramePr>
          <p:nvPr/>
        </p:nvGraphicFramePr>
        <p:xfrm>
          <a:off x="533400" y="1447800"/>
          <a:ext cx="8153400" cy="4114800"/>
        </p:xfrm>
        <a:graphic>
          <a:graphicData uri="http://schemas.openxmlformats.org/drawingml/2006/table">
            <a:tbl>
              <a:tblPr firstRow="1" bandRow="1">
                <a:tableStyleId>{5C22544A-7EE6-4342-B048-85BDC9FD1C3A}</a:tableStyleId>
              </a:tblPr>
              <a:tblGrid>
                <a:gridCol w="7166124"/>
                <a:gridCol w="987276"/>
              </a:tblGrid>
              <a:tr h="457200">
                <a:tc>
                  <a:txBody>
                    <a:bodyPr/>
                    <a:lstStyle/>
                    <a:p>
                      <a:r>
                        <a:rPr lang="en-AU" dirty="0" smtClean="0">
                          <a:latin typeface="Arial" pitchFamily="34" charset="0"/>
                          <a:cs typeface="Arial" pitchFamily="34" charset="0"/>
                        </a:rPr>
                        <a:t>Approval</a:t>
                      </a:r>
                      <a:r>
                        <a:rPr lang="en-AU" baseline="0" dirty="0" smtClean="0">
                          <a:latin typeface="Arial" pitchFamily="34" charset="0"/>
                          <a:cs typeface="Arial" pitchFamily="34" charset="0"/>
                        </a:rPr>
                        <a:t> and monitoring of:</a:t>
                      </a:r>
                      <a:endParaRPr lang="en-AU" dirty="0">
                        <a:latin typeface="Arial" pitchFamily="34" charset="0"/>
                        <a:cs typeface="Arial" pitchFamily="34" charset="0"/>
                      </a:endParaRPr>
                    </a:p>
                  </a:txBody>
                  <a:tcPr/>
                </a:tc>
                <a:tc>
                  <a:txBody>
                    <a:bodyPr/>
                    <a:lstStyle/>
                    <a:p>
                      <a:endParaRPr lang="en-AU" dirty="0">
                        <a:latin typeface="Arial" pitchFamily="34" charset="0"/>
                        <a:cs typeface="Arial" pitchFamily="34" charset="0"/>
                      </a:endParaRPr>
                    </a:p>
                  </a:txBody>
                  <a:tcPr/>
                </a:tc>
              </a:tr>
              <a:tr h="457200">
                <a:tc>
                  <a:txBody>
                    <a:bodyPr/>
                    <a:lstStyle/>
                    <a:p>
                      <a:r>
                        <a:rPr lang="en-AU" dirty="0" smtClean="0">
                          <a:latin typeface="Arial" pitchFamily="34" charset="0"/>
                          <a:cs typeface="Arial" pitchFamily="34" charset="0"/>
                        </a:rPr>
                        <a:t>Insurers (5 year</a:t>
                      </a:r>
                      <a:r>
                        <a:rPr lang="en-AU" baseline="0" dirty="0" smtClean="0">
                          <a:latin typeface="Arial" pitchFamily="34" charset="0"/>
                          <a:cs typeface="Arial" pitchFamily="34" charset="0"/>
                        </a:rPr>
                        <a:t> approval)</a:t>
                      </a:r>
                      <a:endParaRPr lang="en-AU"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8</a:t>
                      </a:r>
                      <a:endParaRPr lang="en-AU" dirty="0">
                        <a:latin typeface="Arial" pitchFamily="34" charset="0"/>
                        <a:cs typeface="Arial" pitchFamily="34" charset="0"/>
                      </a:endParaRPr>
                    </a:p>
                  </a:txBody>
                  <a:tcPr/>
                </a:tc>
              </a:tr>
              <a:tr h="457200">
                <a:tc>
                  <a:txBody>
                    <a:bodyPr/>
                    <a:lstStyle/>
                    <a:p>
                      <a:r>
                        <a:rPr lang="en-AU" dirty="0" smtClean="0">
                          <a:latin typeface="Arial" pitchFamily="34" charset="0"/>
                          <a:cs typeface="Arial" pitchFamily="34" charset="0"/>
                        </a:rPr>
                        <a:t>Self-Insurers (annual review of approval)</a:t>
                      </a:r>
                      <a:endParaRPr lang="en-AU"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27</a:t>
                      </a:r>
                      <a:endParaRPr lang="en-AU" dirty="0">
                        <a:latin typeface="Arial" pitchFamily="34" charset="0"/>
                        <a:cs typeface="Arial" pitchFamily="34" charset="0"/>
                      </a:endParaRPr>
                    </a:p>
                  </a:txBody>
                  <a:tcPr/>
                </a:tc>
              </a:tr>
              <a:tr h="45720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Workplace Rehabilitation</a:t>
                      </a:r>
                      <a:r>
                        <a:rPr lang="en-US" baseline="0" dirty="0" smtClean="0">
                          <a:latin typeface="Arial" pitchFamily="34" charset="0"/>
                          <a:cs typeface="Arial" pitchFamily="34" charset="0"/>
                        </a:rPr>
                        <a:t> Providers  (3 year approval)</a:t>
                      </a:r>
                      <a:endParaRPr lang="en-US" dirty="0" smtClean="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31</a:t>
                      </a:r>
                      <a:endParaRPr lang="en-AU" dirty="0">
                        <a:latin typeface="Arial" pitchFamily="34" charset="0"/>
                        <a:cs typeface="Arial" pitchFamily="34" charset="0"/>
                      </a:endParaRPr>
                    </a:p>
                  </a:txBody>
                  <a:tcPr/>
                </a:tc>
              </a:tr>
              <a:tr h="457200">
                <a:tc>
                  <a:txBody>
                    <a:bodyPr/>
                    <a:lstStyle/>
                    <a:p>
                      <a:r>
                        <a:rPr lang="en-AU" dirty="0" smtClean="0">
                          <a:latin typeface="Arial" pitchFamily="34" charset="0"/>
                          <a:cs typeface="Arial" pitchFamily="34" charset="0"/>
                        </a:rPr>
                        <a:t>Approved Medical Specialists  (indefinite)</a:t>
                      </a:r>
                      <a:endParaRPr lang="en-AU"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212</a:t>
                      </a:r>
                      <a:endParaRPr lang="en-AU" dirty="0">
                        <a:latin typeface="Arial" pitchFamily="34" charset="0"/>
                        <a:cs typeface="Arial" pitchFamily="34" charset="0"/>
                      </a:endParaRPr>
                    </a:p>
                  </a:txBody>
                  <a:tcPr/>
                </a:tc>
              </a:tr>
              <a:tr h="457200">
                <a:tc>
                  <a:txBody>
                    <a:bodyPr/>
                    <a:lstStyle/>
                    <a:p>
                      <a:r>
                        <a:rPr lang="en-AU" dirty="0" smtClean="0">
                          <a:latin typeface="Arial" pitchFamily="34" charset="0"/>
                          <a:cs typeface="Arial" pitchFamily="34" charset="0"/>
                        </a:rPr>
                        <a:t>Registered Agents (annual registration)</a:t>
                      </a:r>
                      <a:endParaRPr lang="en-AU"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207</a:t>
                      </a:r>
                      <a:endParaRPr lang="en-AU" dirty="0">
                        <a:latin typeface="Arial" pitchFamily="34" charset="0"/>
                        <a:cs typeface="Arial" pitchFamily="34" charset="0"/>
                      </a:endParaRPr>
                    </a:p>
                  </a:txBody>
                  <a:tcPr/>
                </a:tc>
              </a:tr>
              <a:tr h="457200">
                <a:tc>
                  <a:txBody>
                    <a:bodyPr/>
                    <a:lstStyle/>
                    <a:p>
                      <a:r>
                        <a:rPr lang="en-AU" dirty="0" smtClean="0">
                          <a:latin typeface="Arial" pitchFamily="34" charset="0"/>
                          <a:cs typeface="Arial" pitchFamily="34" charset="0"/>
                        </a:rPr>
                        <a:t>Audiometric</a:t>
                      </a:r>
                      <a:r>
                        <a:rPr lang="en-AU" baseline="0" dirty="0" smtClean="0">
                          <a:latin typeface="Arial" pitchFamily="34" charset="0"/>
                          <a:cs typeface="Arial" pitchFamily="34" charset="0"/>
                        </a:rPr>
                        <a:t> Officers (annual review of approval)</a:t>
                      </a:r>
                      <a:endParaRPr lang="en-AU"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547</a:t>
                      </a:r>
                      <a:endParaRPr lang="en-AU" dirty="0">
                        <a:latin typeface="Arial" pitchFamily="34" charset="0"/>
                        <a:cs typeface="Arial" pitchFamily="34" charset="0"/>
                      </a:endParaRPr>
                    </a:p>
                  </a:txBody>
                  <a:tcPr/>
                </a:tc>
              </a:tr>
              <a:tr h="457200">
                <a:tc>
                  <a:txBody>
                    <a:bodyPr/>
                    <a:lstStyle/>
                    <a:p>
                      <a:r>
                        <a:rPr lang="en-AU" dirty="0" smtClean="0">
                          <a:latin typeface="Arial" pitchFamily="34" charset="0"/>
                          <a:cs typeface="Arial" pitchFamily="34" charset="0"/>
                        </a:rPr>
                        <a:t>Audiologists  (subject to Audiological</a:t>
                      </a:r>
                      <a:r>
                        <a:rPr lang="en-AU" baseline="0" dirty="0" smtClean="0">
                          <a:latin typeface="Arial" pitchFamily="34" charset="0"/>
                          <a:cs typeface="Arial" pitchFamily="34" charset="0"/>
                        </a:rPr>
                        <a:t> Society Australia membership)</a:t>
                      </a:r>
                      <a:endParaRPr lang="en-AU" dirty="0">
                        <a:latin typeface="Arial" pitchFamily="34" charset="0"/>
                        <a:cs typeface="Arial" pitchFamily="34" charset="0"/>
                      </a:endParaRPr>
                    </a:p>
                  </a:txBody>
                  <a:tcPr/>
                </a:tc>
                <a:tc>
                  <a:txBody>
                    <a:bodyPr/>
                    <a:lstStyle/>
                    <a:p>
                      <a:pPr algn="r"/>
                      <a:r>
                        <a:rPr lang="en-AU" dirty="0" smtClean="0">
                          <a:latin typeface="Arial" pitchFamily="34" charset="0"/>
                          <a:cs typeface="Arial" pitchFamily="34" charset="0"/>
                        </a:rPr>
                        <a:t>92</a:t>
                      </a:r>
                      <a:endParaRPr lang="en-AU" dirty="0">
                        <a:latin typeface="Arial" pitchFamily="34" charset="0"/>
                        <a:cs typeface="Arial" pitchFamily="34" charset="0"/>
                      </a:endParaRPr>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Arial" pitchFamily="34" charset="0"/>
                          <a:cs typeface="Arial" pitchFamily="34" charset="0"/>
                        </a:rPr>
                        <a:t>ENT Specialists  (indefinite)</a:t>
                      </a:r>
                    </a:p>
                  </a:txBody>
                  <a:tcPr/>
                </a:tc>
                <a:tc>
                  <a:txBody>
                    <a:bodyPr/>
                    <a:lstStyle/>
                    <a:p>
                      <a:pPr algn="r"/>
                      <a:r>
                        <a:rPr lang="en-AU" dirty="0" smtClean="0">
                          <a:latin typeface="Arial" pitchFamily="34" charset="0"/>
                          <a:cs typeface="Arial" pitchFamily="34" charset="0"/>
                        </a:rPr>
                        <a:t>5</a:t>
                      </a:r>
                      <a:endParaRPr lang="en-AU"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6171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1066800"/>
          </a:xfrm>
        </p:spPr>
        <p:txBody>
          <a:bodyPr/>
          <a:lstStyle/>
          <a:p>
            <a:pPr algn="ctr"/>
            <a:r>
              <a:rPr lang="en-US" dirty="0" smtClean="0">
                <a:solidFill>
                  <a:schemeClr val="bg1"/>
                </a:solidFill>
                <a:effectLst/>
                <a:latin typeface="Arial" pitchFamily="34" charset="0"/>
                <a:cs typeface="Arial" pitchFamily="34" charset="0"/>
              </a:rPr>
              <a:t>Legal obligations for employers</a:t>
            </a:r>
          </a:p>
        </p:txBody>
      </p:sp>
      <p:grpSp>
        <p:nvGrpSpPr>
          <p:cNvPr id="2" name="Group 22"/>
          <p:cNvGrpSpPr/>
          <p:nvPr/>
        </p:nvGrpSpPr>
        <p:grpSpPr>
          <a:xfrm>
            <a:off x="107504" y="1196752"/>
            <a:ext cx="8928992" cy="864096"/>
            <a:chOff x="107504" y="1196752"/>
            <a:chExt cx="8928992" cy="864096"/>
          </a:xfrm>
        </p:grpSpPr>
        <p:sp>
          <p:nvSpPr>
            <p:cNvPr id="6" name="Rectangle 5"/>
            <p:cNvSpPr/>
            <p:nvPr/>
          </p:nvSpPr>
          <p:spPr bwMode="auto">
            <a:xfrm>
              <a:off x="323528" y="1196752"/>
              <a:ext cx="8712968" cy="864096"/>
            </a:xfrm>
            <a:prstGeom prst="rect">
              <a:avLst/>
            </a:prstGeom>
            <a:gradFill>
              <a:gsLst>
                <a:gs pos="0">
                  <a:schemeClr val="bg1"/>
                </a:gs>
                <a:gs pos="100000">
                  <a:schemeClr val="bg1">
                    <a:lumMod val="95000"/>
                  </a:schemeClr>
                </a:gs>
              </a:gsLst>
              <a:lin ang="5400000" scaled="1"/>
            </a:gradFill>
            <a:ln w="9525" cap="flat" cmpd="sng" algn="ctr">
              <a:solidFill>
                <a:schemeClr val="accent1"/>
              </a:solidFill>
              <a:prstDash val="solid"/>
              <a:round/>
              <a:headEnd type="none" w="med" len="med"/>
              <a:tailEnd type="none" w="med" len="med"/>
            </a:ln>
            <a:effectLst/>
          </p:spPr>
          <p:txBody>
            <a:bodyPr vert="horz" wrap="square" lIns="360000" tIns="45720" rIns="91440" bIns="45720" numCol="1" rtlCol="0" anchor="ctr" anchorCtr="0" compatLnSpc="1">
              <a:prstTxWarp prst="textNoShape">
                <a:avLst/>
              </a:prstTxWarp>
            </a:bodyPr>
            <a:lstStyle/>
            <a:p>
              <a:pPr>
                <a:spcBef>
                  <a:spcPts val="0"/>
                </a:spcBef>
                <a:buClr>
                  <a:srgbClr val="876A21"/>
                </a:buClr>
                <a:defRPr/>
              </a:pPr>
              <a: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t>Workers’ compensation insurance policy</a:t>
              </a:r>
              <a:b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br>
              <a:r>
                <a:rPr lang="en-AU" sz="1800" dirty="0" smtClean="0">
                  <a:effectLst>
                    <a:outerShdw blurRad="50800" dist="38100" dir="2700000" algn="tl" rotWithShape="0">
                      <a:schemeClr val="bg1"/>
                    </a:outerShdw>
                  </a:effectLst>
                  <a:latin typeface="Arial" pitchFamily="34" charset="0"/>
                  <a:cs typeface="Arial" pitchFamily="34" charset="0"/>
                </a:rPr>
                <a:t>Must cover ALL workers (including contractors &amp; sub-contractors)</a:t>
              </a:r>
              <a:endParaRPr lang="en-AU" sz="1800" dirty="0" smtClean="0">
                <a:effectLst>
                  <a:outerShdw blurRad="50800" dist="38100" dir="2700000" algn="tl" rotWithShape="0">
                    <a:schemeClr val="bg1"/>
                  </a:outerShdw>
                </a:effectLst>
                <a:latin typeface="Arial" pitchFamily="34" charset="0"/>
                <a:cs typeface="Arial" pitchFamily="34" charset="0"/>
                <a:sym typeface="Wingdings 3"/>
              </a:endParaRPr>
            </a:p>
          </p:txBody>
        </p:sp>
        <p:sp>
          <p:nvSpPr>
            <p:cNvPr id="10" name="Oval 9"/>
            <p:cNvSpPr/>
            <p:nvPr/>
          </p:nvSpPr>
          <p:spPr bwMode="auto">
            <a:xfrm>
              <a:off x="107504" y="1412776"/>
              <a:ext cx="432048" cy="432048"/>
            </a:xfrm>
            <a:prstGeom prst="ellipse">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7200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bg1"/>
                  </a:solidFill>
                  <a:effectLst/>
                  <a:latin typeface="Arial" pitchFamily="34" charset="0"/>
                  <a:cs typeface="Arial" pitchFamily="34" charset="0"/>
                  <a:sym typeface="Wingdings 3"/>
                </a:rPr>
                <a:t></a:t>
              </a:r>
              <a:endParaRPr kumimoji="0" lang="en-AU" sz="1800" b="1"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 name="Group 23"/>
          <p:cNvGrpSpPr/>
          <p:nvPr/>
        </p:nvGrpSpPr>
        <p:grpSpPr>
          <a:xfrm>
            <a:off x="107504" y="2209056"/>
            <a:ext cx="8928992" cy="864096"/>
            <a:chOff x="107504" y="2132856"/>
            <a:chExt cx="8928992" cy="864096"/>
          </a:xfrm>
        </p:grpSpPr>
        <p:sp>
          <p:nvSpPr>
            <p:cNvPr id="7" name="Rectangle 6"/>
            <p:cNvSpPr/>
            <p:nvPr/>
          </p:nvSpPr>
          <p:spPr bwMode="auto">
            <a:xfrm>
              <a:off x="323528" y="2132856"/>
              <a:ext cx="8712968" cy="864096"/>
            </a:xfrm>
            <a:prstGeom prst="rect">
              <a:avLst/>
            </a:prstGeom>
            <a:gradFill>
              <a:gsLst>
                <a:gs pos="0">
                  <a:schemeClr val="bg1"/>
                </a:gs>
                <a:gs pos="100000">
                  <a:schemeClr val="bg1">
                    <a:lumMod val="95000"/>
                  </a:schemeClr>
                </a:gs>
              </a:gsLst>
              <a:lin ang="5400000" scaled="1"/>
            </a:gradFill>
            <a:ln w="9525" cap="flat" cmpd="sng" algn="ctr">
              <a:solidFill>
                <a:schemeClr val="accent1"/>
              </a:solidFill>
              <a:prstDash val="solid"/>
              <a:round/>
              <a:headEnd type="none" w="med" len="med"/>
              <a:tailEnd type="none" w="med" len="med"/>
            </a:ln>
            <a:effectLst/>
          </p:spPr>
          <p:txBody>
            <a:bodyPr vert="horz" wrap="square" lIns="360000" tIns="45720" rIns="91440" bIns="45720" numCol="1" rtlCol="0" anchor="ctr" anchorCtr="0" compatLnSpc="1">
              <a:prstTxWarp prst="textNoShape">
                <a:avLst/>
              </a:prstTxWarp>
            </a:bodyPr>
            <a:lstStyle/>
            <a:p>
              <a:pPr>
                <a:spcBef>
                  <a:spcPts val="0"/>
                </a:spcBef>
                <a:buClr>
                  <a:srgbClr val="876A21"/>
                </a:buClr>
                <a:defRPr/>
              </a:pPr>
              <a: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t>Claim Form &amp; Medical Certificate to insurer within 5 days</a:t>
              </a:r>
              <a:b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br>
              <a:r>
                <a:rPr lang="en-AU" sz="1800" dirty="0" smtClean="0">
                  <a:effectLst>
                    <a:outerShdw blurRad="50800" dist="38100" dir="2700000" algn="tl" rotWithShape="0">
                      <a:schemeClr val="bg1"/>
                    </a:outerShdw>
                  </a:effectLst>
                  <a:latin typeface="Arial" pitchFamily="34" charset="0"/>
                  <a:cs typeface="Arial" pitchFamily="34" charset="0"/>
                </a:rPr>
                <a:t>If submitted through an insurance broker, the broker must forward immediately</a:t>
              </a:r>
              <a:endParaRPr lang="en-AU" sz="1800" dirty="0" smtClean="0">
                <a:effectLst>
                  <a:outerShdw blurRad="50800" dist="38100" dir="2700000" algn="tl" rotWithShape="0">
                    <a:schemeClr val="bg1"/>
                  </a:outerShdw>
                </a:effectLst>
                <a:latin typeface="Arial" pitchFamily="34" charset="0"/>
                <a:cs typeface="Arial" pitchFamily="34" charset="0"/>
                <a:sym typeface="Wingdings 3"/>
              </a:endParaRPr>
            </a:p>
          </p:txBody>
        </p:sp>
        <p:sp>
          <p:nvSpPr>
            <p:cNvPr id="11" name="Oval 10"/>
            <p:cNvSpPr/>
            <p:nvPr/>
          </p:nvSpPr>
          <p:spPr bwMode="auto">
            <a:xfrm>
              <a:off x="107504" y="2348880"/>
              <a:ext cx="432048" cy="432048"/>
            </a:xfrm>
            <a:prstGeom prst="ellipse">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72000" tIns="45720" rIns="91440" bIns="45720" numCol="1" rtlCol="0" anchor="ctr" anchorCtr="0" compatLnSpc="1">
              <a:prstTxWarp prst="textNoShape">
                <a:avLst/>
              </a:prstTxWarp>
            </a:bodyPr>
            <a:lstStyle/>
            <a:p>
              <a:r>
                <a:rPr lang="en-AU" sz="1800" b="1" dirty="0" smtClean="0">
                  <a:solidFill>
                    <a:schemeClr val="bg1"/>
                  </a:solidFill>
                  <a:latin typeface="Arial" pitchFamily="34" charset="0"/>
                  <a:cs typeface="Arial" pitchFamily="34" charset="0"/>
                  <a:sym typeface="Wingdings 3"/>
                </a:rPr>
                <a:t></a:t>
              </a:r>
              <a:endParaRPr lang="en-AU" sz="1800" b="1" dirty="0" smtClean="0">
                <a:solidFill>
                  <a:schemeClr val="bg1"/>
                </a:solidFill>
                <a:latin typeface="Arial" pitchFamily="34" charset="0"/>
                <a:cs typeface="Arial" pitchFamily="34" charset="0"/>
              </a:endParaRPr>
            </a:p>
          </p:txBody>
        </p:sp>
      </p:grpSp>
      <p:grpSp>
        <p:nvGrpSpPr>
          <p:cNvPr id="4" name="Group 24"/>
          <p:cNvGrpSpPr/>
          <p:nvPr/>
        </p:nvGrpSpPr>
        <p:grpSpPr>
          <a:xfrm>
            <a:off x="107504" y="3221360"/>
            <a:ext cx="8928992" cy="864096"/>
            <a:chOff x="107504" y="3068960"/>
            <a:chExt cx="8928992" cy="864096"/>
          </a:xfrm>
        </p:grpSpPr>
        <p:sp>
          <p:nvSpPr>
            <p:cNvPr id="12" name="Rectangle 11"/>
            <p:cNvSpPr/>
            <p:nvPr/>
          </p:nvSpPr>
          <p:spPr bwMode="auto">
            <a:xfrm>
              <a:off x="323528" y="3068960"/>
              <a:ext cx="8712968" cy="864096"/>
            </a:xfrm>
            <a:prstGeom prst="rect">
              <a:avLst/>
            </a:prstGeom>
            <a:gradFill>
              <a:gsLst>
                <a:gs pos="0">
                  <a:schemeClr val="bg1"/>
                </a:gs>
                <a:gs pos="100000">
                  <a:schemeClr val="bg1">
                    <a:lumMod val="95000"/>
                  </a:schemeClr>
                </a:gs>
              </a:gsLst>
              <a:lin ang="5400000" scaled="1"/>
            </a:gradFill>
            <a:ln w="9525" cap="flat" cmpd="sng" algn="ctr">
              <a:solidFill>
                <a:schemeClr val="accent1"/>
              </a:solidFill>
              <a:prstDash val="solid"/>
              <a:round/>
              <a:headEnd type="none" w="med" len="med"/>
              <a:tailEnd type="none" w="med" len="med"/>
            </a:ln>
            <a:effectLst/>
          </p:spPr>
          <p:txBody>
            <a:bodyPr vert="horz" wrap="square" lIns="360000" tIns="45720" rIns="91440" bIns="45720" numCol="1" rtlCol="0" anchor="ctr" anchorCtr="0" compatLnSpc="1">
              <a:prstTxWarp prst="textNoShape">
                <a:avLst/>
              </a:prstTxWarp>
            </a:bodyPr>
            <a:lstStyle/>
            <a:p>
              <a:pPr>
                <a:spcBef>
                  <a:spcPts val="0"/>
                </a:spcBef>
                <a:buClr>
                  <a:srgbClr val="876A21"/>
                </a:buClr>
                <a:defRPr/>
              </a:pPr>
              <a: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t>Make payments to injured worker</a:t>
              </a:r>
              <a:endParaRPr lang="en-AU" sz="1800" dirty="0" smtClean="0">
                <a:solidFill>
                  <a:srgbClr val="1E5352"/>
                </a:solidFill>
                <a:effectLst>
                  <a:outerShdw blurRad="50800" dist="38100" dir="2700000" algn="tl" rotWithShape="0">
                    <a:schemeClr val="bg1"/>
                  </a:outerShdw>
                </a:effectLst>
                <a:latin typeface="Arial" pitchFamily="34" charset="0"/>
                <a:cs typeface="Arial" pitchFamily="34" charset="0"/>
                <a:sym typeface="Wingdings 3"/>
              </a:endParaRPr>
            </a:p>
          </p:txBody>
        </p:sp>
        <p:sp>
          <p:nvSpPr>
            <p:cNvPr id="13" name="Oval 12"/>
            <p:cNvSpPr/>
            <p:nvPr/>
          </p:nvSpPr>
          <p:spPr bwMode="auto">
            <a:xfrm>
              <a:off x="107504" y="3284984"/>
              <a:ext cx="432048" cy="432048"/>
            </a:xfrm>
            <a:prstGeom prst="ellipse">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72000" tIns="45720" rIns="91440" bIns="45720" numCol="1" rtlCol="0" anchor="ctr" anchorCtr="0" compatLnSpc="1">
              <a:prstTxWarp prst="textNoShape">
                <a:avLst/>
              </a:prstTxWarp>
            </a:bodyPr>
            <a:lstStyle/>
            <a:p>
              <a:r>
                <a:rPr lang="en-AU" sz="1800" b="1" dirty="0" smtClean="0">
                  <a:solidFill>
                    <a:schemeClr val="bg1"/>
                  </a:solidFill>
                  <a:latin typeface="Arial" pitchFamily="34" charset="0"/>
                  <a:cs typeface="Arial" pitchFamily="34" charset="0"/>
                  <a:sym typeface="Wingdings 3"/>
                </a:rPr>
                <a:t></a:t>
              </a:r>
              <a:endParaRPr lang="en-AU" sz="1800" b="1" dirty="0" smtClean="0">
                <a:solidFill>
                  <a:schemeClr val="bg1"/>
                </a:solidFill>
                <a:latin typeface="Arial" pitchFamily="34" charset="0"/>
                <a:cs typeface="Arial" pitchFamily="34" charset="0"/>
              </a:endParaRPr>
            </a:p>
          </p:txBody>
        </p:sp>
      </p:grpSp>
      <p:grpSp>
        <p:nvGrpSpPr>
          <p:cNvPr id="5" name="Group 25"/>
          <p:cNvGrpSpPr/>
          <p:nvPr/>
        </p:nvGrpSpPr>
        <p:grpSpPr>
          <a:xfrm>
            <a:off x="107504" y="4233664"/>
            <a:ext cx="8928992" cy="864096"/>
            <a:chOff x="107504" y="4005064"/>
            <a:chExt cx="8928992" cy="864096"/>
          </a:xfrm>
        </p:grpSpPr>
        <p:sp>
          <p:nvSpPr>
            <p:cNvPr id="14" name="Rectangle 13"/>
            <p:cNvSpPr/>
            <p:nvPr/>
          </p:nvSpPr>
          <p:spPr bwMode="auto">
            <a:xfrm>
              <a:off x="323528" y="4005064"/>
              <a:ext cx="8712968" cy="864096"/>
            </a:xfrm>
            <a:prstGeom prst="rect">
              <a:avLst/>
            </a:prstGeom>
            <a:gradFill>
              <a:gsLst>
                <a:gs pos="0">
                  <a:schemeClr val="bg1"/>
                </a:gs>
                <a:gs pos="100000">
                  <a:schemeClr val="bg1">
                    <a:lumMod val="95000"/>
                  </a:schemeClr>
                </a:gs>
              </a:gsLst>
              <a:lin ang="5400000" scaled="1"/>
            </a:gradFill>
            <a:ln w="9525" cap="flat" cmpd="sng" algn="ctr">
              <a:solidFill>
                <a:schemeClr val="accent1"/>
              </a:solidFill>
              <a:prstDash val="solid"/>
              <a:round/>
              <a:headEnd type="none" w="med" len="med"/>
              <a:tailEnd type="none" w="med" len="med"/>
            </a:ln>
            <a:effectLst/>
          </p:spPr>
          <p:txBody>
            <a:bodyPr vert="horz" wrap="square" lIns="360000" tIns="45720" rIns="91440" bIns="45720" numCol="1" rtlCol="0" anchor="ctr" anchorCtr="0" compatLnSpc="1">
              <a:prstTxWarp prst="textNoShape">
                <a:avLst/>
              </a:prstTxWarp>
            </a:bodyPr>
            <a:lstStyle/>
            <a:p>
              <a:pPr>
                <a:spcBef>
                  <a:spcPts val="0"/>
                </a:spcBef>
                <a:buClr>
                  <a:srgbClr val="876A21"/>
                </a:buClr>
                <a:defRPr/>
              </a:pPr>
              <a: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t>Implement an injury management system</a:t>
              </a:r>
              <a:r>
                <a:rPr lang="en-AU" b="1" dirty="0" smtClean="0">
                  <a:solidFill>
                    <a:srgbClr val="800000"/>
                  </a:solidFill>
                  <a:effectLst>
                    <a:outerShdw blurRad="50800" dist="38100" dir="2700000" algn="tl" rotWithShape="0">
                      <a:schemeClr val="bg1"/>
                    </a:outerShdw>
                  </a:effectLst>
                  <a:latin typeface="Arial" pitchFamily="34" charset="0"/>
                  <a:cs typeface="Arial" pitchFamily="34" charset="0"/>
                </a:rPr>
                <a:t/>
              </a:r>
              <a:br>
                <a:rPr lang="en-AU" b="1" dirty="0" smtClean="0">
                  <a:solidFill>
                    <a:srgbClr val="800000"/>
                  </a:solidFill>
                  <a:effectLst>
                    <a:outerShdw blurRad="50800" dist="38100" dir="2700000" algn="tl" rotWithShape="0">
                      <a:schemeClr val="bg1"/>
                    </a:outerShdw>
                  </a:effectLst>
                  <a:latin typeface="Arial" pitchFamily="34" charset="0"/>
                  <a:cs typeface="Arial" pitchFamily="34" charset="0"/>
                </a:rPr>
              </a:br>
              <a:r>
                <a:rPr lang="en-AU" sz="1800" dirty="0" smtClean="0">
                  <a:effectLst>
                    <a:outerShdw blurRad="50800" dist="38100" dir="2700000" algn="tl" rotWithShape="0">
                      <a:schemeClr val="bg1"/>
                    </a:outerShdw>
                  </a:effectLst>
                  <a:latin typeface="Arial" pitchFamily="34" charset="0"/>
                  <a:cs typeface="Arial" pitchFamily="34" charset="0"/>
                </a:rPr>
                <a:t>Not complicated - templates are available on the WorkCover WA website</a:t>
              </a:r>
              <a:endParaRPr lang="en-AU" sz="1800" dirty="0" smtClean="0">
                <a:effectLst>
                  <a:outerShdw blurRad="50800" dist="38100" dir="2700000" algn="tl" rotWithShape="0">
                    <a:schemeClr val="bg1"/>
                  </a:outerShdw>
                </a:effectLst>
                <a:latin typeface="Arial" pitchFamily="34" charset="0"/>
                <a:cs typeface="Arial" pitchFamily="34" charset="0"/>
                <a:sym typeface="Wingdings 3"/>
              </a:endParaRPr>
            </a:p>
          </p:txBody>
        </p:sp>
        <p:sp>
          <p:nvSpPr>
            <p:cNvPr id="15" name="Oval 14"/>
            <p:cNvSpPr/>
            <p:nvPr/>
          </p:nvSpPr>
          <p:spPr bwMode="auto">
            <a:xfrm>
              <a:off x="107504" y="4221088"/>
              <a:ext cx="432048" cy="432048"/>
            </a:xfrm>
            <a:prstGeom prst="ellipse">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72000" tIns="45720" rIns="91440" bIns="45720" numCol="1" rtlCol="0" anchor="ctr" anchorCtr="0" compatLnSpc="1">
              <a:prstTxWarp prst="textNoShape">
                <a:avLst/>
              </a:prstTxWarp>
            </a:bodyPr>
            <a:lstStyle/>
            <a:p>
              <a:r>
                <a:rPr lang="en-AU" sz="1800" b="1" dirty="0" smtClean="0">
                  <a:solidFill>
                    <a:schemeClr val="bg1"/>
                  </a:solidFill>
                  <a:latin typeface="Arial" pitchFamily="34" charset="0"/>
                  <a:cs typeface="Arial" pitchFamily="34" charset="0"/>
                  <a:sym typeface="Wingdings 3"/>
                </a:rPr>
                <a:t></a:t>
              </a:r>
              <a:endParaRPr lang="en-AU" sz="1800" b="1" dirty="0" smtClean="0">
                <a:solidFill>
                  <a:schemeClr val="bg1"/>
                </a:solidFill>
                <a:latin typeface="Arial" pitchFamily="34" charset="0"/>
                <a:cs typeface="Arial" pitchFamily="34" charset="0"/>
              </a:endParaRPr>
            </a:p>
          </p:txBody>
        </p:sp>
      </p:grpSp>
      <p:grpSp>
        <p:nvGrpSpPr>
          <p:cNvPr id="8" name="Group 26"/>
          <p:cNvGrpSpPr/>
          <p:nvPr/>
        </p:nvGrpSpPr>
        <p:grpSpPr>
          <a:xfrm>
            <a:off x="107504" y="5245968"/>
            <a:ext cx="8928992" cy="864096"/>
            <a:chOff x="107504" y="4941168"/>
            <a:chExt cx="8928992" cy="864096"/>
          </a:xfrm>
        </p:grpSpPr>
        <p:sp>
          <p:nvSpPr>
            <p:cNvPr id="16" name="Rectangle 15"/>
            <p:cNvSpPr/>
            <p:nvPr/>
          </p:nvSpPr>
          <p:spPr bwMode="auto">
            <a:xfrm>
              <a:off x="323528" y="4941168"/>
              <a:ext cx="8712968" cy="864096"/>
            </a:xfrm>
            <a:prstGeom prst="rect">
              <a:avLst/>
            </a:prstGeom>
            <a:gradFill>
              <a:gsLst>
                <a:gs pos="0">
                  <a:schemeClr val="bg1"/>
                </a:gs>
                <a:gs pos="100000">
                  <a:schemeClr val="bg1">
                    <a:lumMod val="95000"/>
                  </a:schemeClr>
                </a:gs>
              </a:gsLst>
              <a:lin ang="5400000" scaled="1"/>
            </a:gradFill>
            <a:ln w="9525" cap="flat" cmpd="sng" algn="ctr">
              <a:solidFill>
                <a:schemeClr val="accent1"/>
              </a:solidFill>
              <a:prstDash val="solid"/>
              <a:round/>
              <a:headEnd type="none" w="med" len="med"/>
              <a:tailEnd type="none" w="med" len="med"/>
            </a:ln>
            <a:effectLst/>
          </p:spPr>
          <p:txBody>
            <a:bodyPr vert="horz" wrap="square" lIns="360000" tIns="45720" rIns="91440" bIns="45720" numCol="1" rtlCol="0" anchor="ctr" anchorCtr="0" compatLnSpc="1">
              <a:prstTxWarp prst="textNoShape">
                <a:avLst/>
              </a:prstTxWarp>
            </a:bodyPr>
            <a:lstStyle/>
            <a:p>
              <a:pPr>
                <a:spcBef>
                  <a:spcPts val="0"/>
                </a:spcBef>
                <a:buClr>
                  <a:srgbClr val="876A21"/>
                </a:buClr>
                <a:defRPr/>
              </a:pPr>
              <a: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t>Prepare and implement a return to work program</a:t>
              </a:r>
              <a:br>
                <a:rPr lang="en-AU" b="1" dirty="0" smtClean="0">
                  <a:solidFill>
                    <a:srgbClr val="1E5352"/>
                  </a:solidFill>
                  <a:effectLst>
                    <a:outerShdw blurRad="50800" dist="38100" dir="2700000" algn="tl" rotWithShape="0">
                      <a:schemeClr val="bg1"/>
                    </a:outerShdw>
                  </a:effectLst>
                  <a:latin typeface="Arial" pitchFamily="34" charset="0"/>
                  <a:cs typeface="Arial" pitchFamily="34" charset="0"/>
                </a:rPr>
              </a:br>
              <a:r>
                <a:rPr lang="en-AU" sz="1800" dirty="0" smtClean="0">
                  <a:effectLst>
                    <a:outerShdw blurRad="50800" dist="38100" dir="2700000" algn="tl" rotWithShape="0">
                      <a:schemeClr val="bg1"/>
                    </a:outerShdw>
                  </a:effectLst>
                  <a:latin typeface="Arial" pitchFamily="34" charset="0"/>
                  <a:cs typeface="Arial" pitchFamily="34" charset="0"/>
                </a:rPr>
                <a:t>Employers may discharge this obligation to their insurer</a:t>
              </a:r>
              <a:endParaRPr lang="en-AU" sz="1800" dirty="0" smtClean="0">
                <a:effectLst>
                  <a:outerShdw blurRad="50800" dist="38100" dir="2700000" algn="tl" rotWithShape="0">
                    <a:schemeClr val="bg1"/>
                  </a:outerShdw>
                </a:effectLst>
                <a:latin typeface="Arial" pitchFamily="34" charset="0"/>
                <a:cs typeface="Arial" pitchFamily="34" charset="0"/>
                <a:sym typeface="Wingdings 3"/>
              </a:endParaRPr>
            </a:p>
          </p:txBody>
        </p:sp>
        <p:sp>
          <p:nvSpPr>
            <p:cNvPr id="17" name="Oval 16"/>
            <p:cNvSpPr/>
            <p:nvPr/>
          </p:nvSpPr>
          <p:spPr bwMode="auto">
            <a:xfrm>
              <a:off x="107504" y="5157192"/>
              <a:ext cx="432048" cy="432048"/>
            </a:xfrm>
            <a:prstGeom prst="ellipse">
              <a:avLst/>
            </a:prstGeom>
            <a:gradFill flip="none" rotWithShape="1">
              <a:gsLst>
                <a:gs pos="0">
                  <a:srgbClr val="1E5352">
                    <a:shade val="30000"/>
                    <a:satMod val="115000"/>
                  </a:srgbClr>
                </a:gs>
                <a:gs pos="50000">
                  <a:srgbClr val="1E5352">
                    <a:shade val="67500"/>
                    <a:satMod val="115000"/>
                  </a:srgbClr>
                </a:gs>
                <a:gs pos="100000">
                  <a:srgbClr val="1E5352">
                    <a:shade val="100000"/>
                    <a:satMod val="115000"/>
                  </a:srgbClr>
                </a:gs>
              </a:gsLst>
              <a:lin ang="16200000" scaled="1"/>
              <a:tileRect/>
            </a:gradFill>
            <a:ln w="9525" cap="flat" cmpd="sng" algn="ctr">
              <a:solidFill>
                <a:schemeClr val="accent1"/>
              </a:solidFill>
              <a:prstDash val="solid"/>
              <a:round/>
              <a:headEnd type="none" w="med" len="med"/>
              <a:tailEnd type="none" w="med" len="med"/>
            </a:ln>
            <a:effectLst/>
          </p:spPr>
          <p:txBody>
            <a:bodyPr vert="horz" wrap="square" lIns="72000" tIns="45720" rIns="91440" bIns="45720" numCol="1" rtlCol="0" anchor="ctr" anchorCtr="0" compatLnSpc="1">
              <a:prstTxWarp prst="textNoShape">
                <a:avLst/>
              </a:prstTxWarp>
            </a:bodyPr>
            <a:lstStyle/>
            <a:p>
              <a:r>
                <a:rPr lang="en-AU" sz="1800" b="1" dirty="0" smtClean="0">
                  <a:solidFill>
                    <a:schemeClr val="bg1"/>
                  </a:solidFill>
                  <a:latin typeface="Arial" pitchFamily="34" charset="0"/>
                  <a:cs typeface="Arial" pitchFamily="34" charset="0"/>
                  <a:sym typeface="Wingdings 3"/>
                </a:rPr>
                <a:t></a:t>
              </a:r>
              <a:endParaRPr lang="en-AU" sz="1800" b="1" dirty="0" smtClean="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331846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Presentation">
  <a:themeElements>
    <a:clrScheme name="WorkCover">
      <a:dk1>
        <a:sysClr val="windowText" lastClr="000000"/>
      </a:dk1>
      <a:lt1>
        <a:sysClr val="window" lastClr="FFFFFF"/>
      </a:lt1>
      <a:dk2>
        <a:srgbClr val="000000"/>
      </a:dk2>
      <a:lt2>
        <a:srgbClr val="FFFFFF"/>
      </a:lt2>
      <a:accent1>
        <a:srgbClr val="265353"/>
      </a:accent1>
      <a:accent2>
        <a:srgbClr val="9E8E00"/>
      </a:accent2>
      <a:accent3>
        <a:srgbClr val="769185"/>
      </a:accent3>
      <a:accent4>
        <a:srgbClr val="CABF59"/>
      </a:accent4>
      <a:accent5>
        <a:srgbClr val="D14100"/>
      </a:accent5>
      <a:accent6>
        <a:srgbClr val="055A8D"/>
      </a:accent6>
      <a:hlink>
        <a:srgbClr val="B8DFDE"/>
      </a:hlink>
      <a:folHlink>
        <a:srgbClr val="FF9769"/>
      </a:folHlink>
    </a:clrScheme>
    <a:fontScheme name="WorkCover">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16172</TotalTime>
  <Words>2328</Words>
  <Application>Microsoft Office PowerPoint</Application>
  <PresentationFormat>On-screen Show (4:3)</PresentationFormat>
  <Paragraphs>261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PowerPoint Presentation</vt:lpstr>
      <vt:lpstr>Outline</vt:lpstr>
      <vt:lpstr>About Workers’ Compensation in WA</vt:lpstr>
      <vt:lpstr>Key objectives of the WA workers’ compensation scheme</vt:lpstr>
      <vt:lpstr>Differentiated regulation</vt:lpstr>
      <vt:lpstr>Communications and Education</vt:lpstr>
      <vt:lpstr>Advice and Assistance</vt:lpstr>
      <vt:lpstr>Approved service providers</vt:lpstr>
      <vt:lpstr>Legal obligations for employers</vt:lpstr>
      <vt:lpstr>Injury management &amp; return to work</vt:lpstr>
      <vt:lpstr>Why is injury management required?</vt:lpstr>
      <vt:lpstr>Reasons for not returning to work</vt:lpstr>
      <vt:lpstr>Helping people return to work – using evidence for better outcomes</vt:lpstr>
      <vt:lpstr>Return to Work is the “Healthiest Outcome”</vt:lpstr>
    </vt:vector>
  </TitlesOfParts>
  <Company>WorkCover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Norris</dc:creator>
  <cp:lastModifiedBy>Paula Sinclair</cp:lastModifiedBy>
  <cp:revision>1533</cp:revision>
  <cp:lastPrinted>2013-10-18T06:25:18Z</cp:lastPrinted>
  <dcterms:created xsi:type="dcterms:W3CDTF">2010-05-21T03:32:35Z</dcterms:created>
  <dcterms:modified xsi:type="dcterms:W3CDTF">2013-10-23T05:06:24Z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